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14"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0" r:id="rId14"/>
    <p:sldId id="273"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A3A251-A462-9BCC-0CDC-5B90670D1472}" v="7" dt="2021-05-04T11:34:16.942"/>
    <p1510:client id="{518FEEDA-FD04-E35E-A06B-F7ABBDEBD276}" v="1" dt="2021-05-04T11:35:29.666"/>
    <p1510:client id="{7AFB0B9D-4559-458F-9E9D-7FDA7BC07C57}" v="76" dt="2021-05-04T11:30:47.348"/>
    <p1510:client id="{EB08FB6F-0C1E-A8EE-7E7B-4B810C54FA16}" v="2032" dt="2021-05-04T15:12:33.711"/>
    <p1510:client id="{F5DF8D63-16C7-D372-2B72-EBFA751454F5}" v="31" dt="2021-05-04T11:38:57.9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7" d="100"/>
          <a:sy n="77" d="100"/>
        </p:scale>
        <p:origin x="80"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5/5/2021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03116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33E54A-A8CA-48C1-9504-691B58049D29}"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2994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F6C806-BBF7-471C-9527-881CE2266695}"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34405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94063-DF36-4330-A365-08DA1FA5B7D6}"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7586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43344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FCFA4AC-08CC-42CE-BD01-C191750A04EC}"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1354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BA7A723-92A7-435B-B681-F25B092FEFEB}" type="datetimeFigureOut">
              <a:rPr lang="en-US" dirty="0"/>
              <a:t>5/5/2021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0593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9521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5/5/2021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06335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93286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06388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5/5/2021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64844280"/>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4">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Sphere of mesh and nodes">
            <a:extLst>
              <a:ext uri="{FF2B5EF4-FFF2-40B4-BE49-F238E27FC236}">
                <a16:creationId xmlns:a16="http://schemas.microsoft.com/office/drawing/2014/main" id="{770C71F2-3FD2-401C-8CB1-D67F7876AC49}"/>
              </a:ext>
            </a:extLst>
          </p:cNvPr>
          <p:cNvPicPr>
            <a:picLocks noChangeAspect="1"/>
          </p:cNvPicPr>
          <p:nvPr/>
        </p:nvPicPr>
        <p:blipFill rotWithShape="1">
          <a:blip r:embed="rId2">
            <a:alphaModFix amt="40000"/>
          </a:blip>
          <a:srcRect t="1430" b="23570"/>
          <a:stretch/>
        </p:blipFill>
        <p:spPr>
          <a:xfrm>
            <a:off x="20" y="-1"/>
            <a:ext cx="12191980" cy="6858000"/>
          </a:xfrm>
          <a:prstGeom prst="rect">
            <a:avLst/>
          </a:prstGeom>
        </p:spPr>
      </p:pic>
      <p:sp>
        <p:nvSpPr>
          <p:cNvPr id="2" name="Title 1"/>
          <p:cNvSpPr>
            <a:spLocks noGrp="1"/>
          </p:cNvSpPr>
          <p:nvPr>
            <p:ph type="ctrTitle"/>
          </p:nvPr>
        </p:nvSpPr>
        <p:spPr>
          <a:xfrm>
            <a:off x="1261872" y="187036"/>
            <a:ext cx="9418320" cy="4041648"/>
          </a:xfrm>
        </p:spPr>
        <p:txBody>
          <a:bodyPr>
            <a:normAutofit/>
          </a:bodyPr>
          <a:lstStyle/>
          <a:p>
            <a:r>
              <a:rPr lang="en-US" dirty="0">
                <a:latin typeface="Bell MT"/>
                <a:ea typeface="Batang"/>
              </a:rPr>
              <a:t>Object oriented program</a:t>
            </a:r>
            <a:br>
              <a:rPr lang="en-US" dirty="0">
                <a:latin typeface="Bell MT"/>
              </a:rPr>
            </a:br>
            <a:r>
              <a:rPr lang="en-US" dirty="0">
                <a:latin typeface="Bell MT"/>
                <a:ea typeface="Batang"/>
              </a:rPr>
              <a:t>project</a:t>
            </a:r>
          </a:p>
        </p:txBody>
      </p:sp>
      <p:sp>
        <p:nvSpPr>
          <p:cNvPr id="3" name="Subtitle 2"/>
          <p:cNvSpPr>
            <a:spLocks noGrp="1"/>
          </p:cNvSpPr>
          <p:nvPr>
            <p:ph type="subTitle" idx="1"/>
          </p:nvPr>
        </p:nvSpPr>
        <p:spPr>
          <a:xfrm>
            <a:off x="1261872" y="4415721"/>
            <a:ext cx="9418320" cy="1691640"/>
          </a:xfrm>
        </p:spPr>
        <p:txBody>
          <a:bodyPr>
            <a:normAutofit/>
          </a:bodyPr>
          <a:lstStyle/>
          <a:p>
            <a:pPr>
              <a:spcAft>
                <a:spcPts val="600"/>
              </a:spcAft>
            </a:pPr>
            <a:r>
              <a:rPr lang="en-US" sz="3200" dirty="0">
                <a:solidFill>
                  <a:schemeClr val="tx1"/>
                </a:solidFill>
              </a:rPr>
              <a:t>Group 13</a:t>
            </a:r>
          </a:p>
        </p:txBody>
      </p:sp>
      <p:pic>
        <p:nvPicPr>
          <p:cNvPr id="7" name="Picture 6">
            <a:extLst>
              <a:ext uri="{FF2B5EF4-FFF2-40B4-BE49-F238E27FC236}">
                <a16:creationId xmlns:a16="http://schemas.microsoft.com/office/drawing/2014/main" id="{6372FC6A-EEDE-4426-A126-0F72A312EBEF}"/>
              </a:ext>
            </a:extLst>
          </p:cNvPr>
          <p:cNvPicPr>
            <a:picLocks noChangeAspect="1"/>
          </p:cNvPicPr>
          <p:nvPr/>
        </p:nvPicPr>
        <p:blipFill rotWithShape="1">
          <a:blip r:embed="rId3"/>
          <a:srcRect l="19171" t="9939" r="16223" b="13575"/>
          <a:stretch/>
        </p:blipFill>
        <p:spPr>
          <a:xfrm>
            <a:off x="224443" y="166255"/>
            <a:ext cx="1867768" cy="2211185"/>
          </a:xfrm>
          <a:prstGeom prst="rect">
            <a:avLst/>
          </a:prstGeom>
        </p:spPr>
      </p:pic>
    </p:spTree>
    <p:extLst>
      <p:ext uri="{BB962C8B-B14F-4D97-AF65-F5344CB8AC3E}">
        <p14:creationId xmlns:p14="http://schemas.microsoft.com/office/powerpoint/2010/main" val="2526593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EC30-8A51-496B-B969-22DFA16015C1}"/>
              </a:ext>
            </a:extLst>
          </p:cNvPr>
          <p:cNvSpPr>
            <a:spLocks noGrp="1"/>
          </p:cNvSpPr>
          <p:nvPr>
            <p:ph type="title"/>
          </p:nvPr>
        </p:nvSpPr>
        <p:spPr>
          <a:xfrm>
            <a:off x="7806789" y="625703"/>
            <a:ext cx="3334628" cy="1383071"/>
          </a:xfrm>
        </p:spPr>
        <p:txBody>
          <a:bodyPr vert="horz" lIns="91440" tIns="45720" rIns="91440" bIns="45720" rtlCol="0" anchor="b">
            <a:noAutofit/>
          </a:bodyPr>
          <a:lstStyle/>
          <a:p>
            <a:r>
              <a:rPr lang="en-GB" dirty="0">
                <a:latin typeface="Berlin Sans FB Demi"/>
              </a:rPr>
              <a:t>Friend </a:t>
            </a:r>
            <a:br>
              <a:rPr lang="en-GB" dirty="0">
                <a:latin typeface="Berlin Sans FB Demi"/>
              </a:rPr>
            </a:br>
            <a:r>
              <a:rPr lang="en-GB" dirty="0">
                <a:latin typeface="Berlin Sans FB Demi"/>
              </a:rPr>
              <a:t>function </a:t>
            </a:r>
          </a:p>
        </p:txBody>
      </p:sp>
      <p:sp>
        <p:nvSpPr>
          <p:cNvPr id="3" name="Content Placeholder 2">
            <a:extLst>
              <a:ext uri="{FF2B5EF4-FFF2-40B4-BE49-F238E27FC236}">
                <a16:creationId xmlns:a16="http://schemas.microsoft.com/office/drawing/2014/main" id="{1C5B5540-8D83-42B2-8570-52E80BBB3EAB}"/>
              </a:ext>
            </a:extLst>
          </p:cNvPr>
          <p:cNvSpPr>
            <a:spLocks noGrp="1"/>
          </p:cNvSpPr>
          <p:nvPr>
            <p:ph idx="1"/>
          </p:nvPr>
        </p:nvSpPr>
        <p:spPr>
          <a:xfrm>
            <a:off x="7734901" y="2100273"/>
            <a:ext cx="3406515" cy="4036731"/>
          </a:xfrm>
        </p:spPr>
        <p:txBody>
          <a:bodyPr vert="horz" lIns="91440" tIns="45720" rIns="91440" bIns="45720" rtlCol="0" anchor="t">
            <a:normAutofit/>
          </a:bodyPr>
          <a:lstStyle/>
          <a:p>
            <a:pPr marL="0" indent="0">
              <a:buNone/>
            </a:pPr>
            <a:r>
              <a:rPr lang="en-GB" dirty="0">
                <a:latin typeface="Cambria Math"/>
                <a:ea typeface="+mn-lt"/>
                <a:cs typeface="+mn-lt"/>
              </a:rPr>
              <a:t>In object-oriented programming, a </a:t>
            </a:r>
            <a:r>
              <a:rPr lang="en-GB" b="1" dirty="0">
                <a:latin typeface="Cambria Math"/>
                <a:ea typeface="+mn-lt"/>
                <a:cs typeface="+mn-lt"/>
              </a:rPr>
              <a:t>friend function</a:t>
            </a:r>
            <a:r>
              <a:rPr lang="en-GB" dirty="0">
                <a:latin typeface="Cambria Math"/>
                <a:ea typeface="+mn-lt"/>
                <a:cs typeface="+mn-lt"/>
              </a:rPr>
              <a:t>, that is a "</a:t>
            </a:r>
            <a:r>
              <a:rPr lang="en-GB" b="1" dirty="0">
                <a:latin typeface="Cambria Math"/>
                <a:ea typeface="+mn-lt"/>
                <a:cs typeface="+mn-lt"/>
              </a:rPr>
              <a:t>friend</a:t>
            </a:r>
            <a:r>
              <a:rPr lang="en-GB" dirty="0">
                <a:latin typeface="Cambria Math"/>
                <a:ea typeface="+mn-lt"/>
                <a:cs typeface="+mn-lt"/>
              </a:rPr>
              <a:t>" of a given class, is a </a:t>
            </a:r>
            <a:r>
              <a:rPr lang="en-GB" b="1" dirty="0">
                <a:latin typeface="Cambria Math"/>
                <a:ea typeface="+mn-lt"/>
                <a:cs typeface="+mn-lt"/>
              </a:rPr>
              <a:t>function</a:t>
            </a:r>
            <a:r>
              <a:rPr lang="en-GB" dirty="0">
                <a:latin typeface="Cambria Math"/>
                <a:ea typeface="+mn-lt"/>
                <a:cs typeface="+mn-lt"/>
              </a:rPr>
              <a:t> that is given the same access as methods to private and protected data. A </a:t>
            </a:r>
            <a:r>
              <a:rPr lang="en-GB" b="1" dirty="0">
                <a:latin typeface="Cambria Math"/>
                <a:ea typeface="+mn-lt"/>
                <a:cs typeface="+mn-lt"/>
              </a:rPr>
              <a:t>friend function</a:t>
            </a:r>
            <a:r>
              <a:rPr lang="en-GB" dirty="0">
                <a:latin typeface="Cambria Math"/>
                <a:ea typeface="+mn-lt"/>
                <a:cs typeface="+mn-lt"/>
              </a:rPr>
              <a:t> is declared by the class that is granting access, so </a:t>
            </a:r>
            <a:r>
              <a:rPr lang="en-GB" b="1" dirty="0">
                <a:latin typeface="Cambria Math"/>
                <a:ea typeface="+mn-lt"/>
                <a:cs typeface="+mn-lt"/>
              </a:rPr>
              <a:t>friend functions</a:t>
            </a:r>
            <a:r>
              <a:rPr lang="en-GB" dirty="0">
                <a:latin typeface="Cambria Math"/>
                <a:ea typeface="+mn-lt"/>
                <a:cs typeface="+mn-lt"/>
              </a:rPr>
              <a:t> are part of the class interface, like methods</a:t>
            </a:r>
            <a:r>
              <a:rPr lang="en-GB" sz="1600" dirty="0">
                <a:ea typeface="+mn-lt"/>
                <a:cs typeface="+mn-lt"/>
              </a:rPr>
              <a:t>.</a:t>
            </a:r>
            <a:endParaRPr lang="en-GB" sz="1600" dirty="0"/>
          </a:p>
        </p:txBody>
      </p:sp>
      <p:pic>
        <p:nvPicPr>
          <p:cNvPr id="5" name="Picture 4">
            <a:extLst>
              <a:ext uri="{FF2B5EF4-FFF2-40B4-BE49-F238E27FC236}">
                <a16:creationId xmlns:a16="http://schemas.microsoft.com/office/drawing/2014/main" id="{6A53A7B6-DD44-467A-AB83-6889367F5869}"/>
              </a:ext>
            </a:extLst>
          </p:cNvPr>
          <p:cNvPicPr>
            <a:picLocks noChangeAspect="1"/>
          </p:cNvPicPr>
          <p:nvPr/>
        </p:nvPicPr>
        <p:blipFill>
          <a:blip r:embed="rId2"/>
          <a:stretch>
            <a:fillRect/>
          </a:stretch>
        </p:blipFill>
        <p:spPr>
          <a:xfrm>
            <a:off x="157993" y="1303503"/>
            <a:ext cx="7325350" cy="4540344"/>
          </a:xfrm>
          <a:prstGeom prst="rect">
            <a:avLst/>
          </a:prstGeom>
          <a:ln w="38100">
            <a:solidFill>
              <a:schemeClr val="bg1">
                <a:lumMod val="50000"/>
              </a:schemeClr>
            </a:solidFill>
          </a:ln>
        </p:spPr>
      </p:pic>
      <p:pic>
        <p:nvPicPr>
          <p:cNvPr id="7" name="Picture 6">
            <a:extLst>
              <a:ext uri="{FF2B5EF4-FFF2-40B4-BE49-F238E27FC236}">
                <a16:creationId xmlns:a16="http://schemas.microsoft.com/office/drawing/2014/main" id="{C8D6F004-C204-4D8A-A1F3-198EAC2BE0B5}"/>
              </a:ext>
            </a:extLst>
          </p:cNvPr>
          <p:cNvPicPr>
            <a:picLocks noChangeAspect="1"/>
          </p:cNvPicPr>
          <p:nvPr/>
        </p:nvPicPr>
        <p:blipFill rotWithShape="1">
          <a:blip r:embed="rId3"/>
          <a:srcRect l="26832" t="10293" r="27930" b="18860"/>
          <a:stretch/>
        </p:blipFill>
        <p:spPr>
          <a:xfrm>
            <a:off x="232755" y="26534"/>
            <a:ext cx="1139083" cy="1187124"/>
          </a:xfrm>
          <a:prstGeom prst="rect">
            <a:avLst/>
          </a:prstGeom>
        </p:spPr>
      </p:pic>
    </p:spTree>
    <p:extLst>
      <p:ext uri="{BB962C8B-B14F-4D97-AF65-F5344CB8AC3E}">
        <p14:creationId xmlns:p14="http://schemas.microsoft.com/office/powerpoint/2010/main" val="926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13016B-874A-49DC-B633-02CB8A31F4F0}"/>
              </a:ext>
            </a:extLst>
          </p:cNvPr>
          <p:cNvSpPr txBox="1"/>
          <p:nvPr/>
        </p:nvSpPr>
        <p:spPr>
          <a:xfrm>
            <a:off x="1237489" y="231213"/>
            <a:ext cx="3075836" cy="132556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4000" spc="-50" dirty="0">
                <a:latin typeface="Berlin Sans FB Demi"/>
                <a:ea typeface="+mj-ea"/>
                <a:cs typeface="+mj-cs"/>
              </a:rPr>
              <a:t>Operator overloading </a:t>
            </a:r>
          </a:p>
        </p:txBody>
      </p:sp>
      <p:sp>
        <p:nvSpPr>
          <p:cNvPr id="36" name="Rectangle 35">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9637010A-18EB-4883-9F66-26C8B32E8941}"/>
              </a:ext>
            </a:extLst>
          </p:cNvPr>
          <p:cNvSpPr txBox="1"/>
          <p:nvPr/>
        </p:nvSpPr>
        <p:spPr>
          <a:xfrm>
            <a:off x="1237489" y="2301555"/>
            <a:ext cx="3075836" cy="38785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182880" defTabSz="914400">
              <a:spcAft>
                <a:spcPts val="600"/>
              </a:spcAft>
              <a:buClr>
                <a:schemeClr val="accent1"/>
              </a:buClr>
            </a:pPr>
            <a:r>
              <a:rPr lang="en-US" sz="1900">
                <a:latin typeface="Cambria Math"/>
                <a:ea typeface="Cambria Math"/>
              </a:rPr>
              <a:t>It is polymorphism in which an </a:t>
            </a:r>
            <a:r>
              <a:rPr lang="en-US" sz="1900" b="1">
                <a:latin typeface="Cambria Math"/>
                <a:ea typeface="Cambria Math"/>
              </a:rPr>
              <a:t>operator</a:t>
            </a:r>
            <a:r>
              <a:rPr lang="en-US" sz="1900">
                <a:latin typeface="Cambria Math"/>
                <a:ea typeface="Cambria Math"/>
              </a:rPr>
              <a:t> is </a:t>
            </a:r>
            <a:r>
              <a:rPr lang="en-US" sz="1900" b="1">
                <a:latin typeface="Cambria Math"/>
                <a:ea typeface="Cambria Math"/>
              </a:rPr>
              <a:t>overloaded</a:t>
            </a:r>
            <a:r>
              <a:rPr lang="en-US" sz="1900">
                <a:latin typeface="Cambria Math"/>
                <a:ea typeface="Cambria Math"/>
              </a:rPr>
              <a:t> to give user defined meaning to it. </a:t>
            </a:r>
            <a:r>
              <a:rPr lang="en-US" sz="1900" b="1">
                <a:latin typeface="Cambria Math"/>
                <a:ea typeface="Cambria Math"/>
              </a:rPr>
              <a:t>Overloaded operator</a:t>
            </a:r>
            <a:r>
              <a:rPr lang="en-US" sz="1900">
                <a:latin typeface="Cambria Math"/>
                <a:ea typeface="Cambria Math"/>
              </a:rPr>
              <a:t> is used to perform operation on user-defined data type. For example '+' </a:t>
            </a:r>
            <a:r>
              <a:rPr lang="en-US" sz="1900" b="1">
                <a:latin typeface="Cambria Math"/>
                <a:ea typeface="Cambria Math"/>
              </a:rPr>
              <a:t>operator</a:t>
            </a:r>
            <a:r>
              <a:rPr lang="en-US" sz="1900">
                <a:latin typeface="Cambria Math"/>
                <a:ea typeface="Cambria Math"/>
              </a:rPr>
              <a:t> can be </a:t>
            </a:r>
            <a:r>
              <a:rPr lang="en-US" sz="1900" b="1">
                <a:latin typeface="Cambria Math"/>
                <a:ea typeface="Cambria Math"/>
              </a:rPr>
              <a:t>overloaded</a:t>
            </a:r>
            <a:r>
              <a:rPr lang="en-US" sz="1900">
                <a:latin typeface="Cambria Math"/>
                <a:ea typeface="Cambria Math"/>
              </a:rPr>
              <a:t> to perform addition on various data types, like for Integer, String(concatenation) etc.</a:t>
            </a:r>
          </a:p>
        </p:txBody>
      </p:sp>
      <p:pic>
        <p:nvPicPr>
          <p:cNvPr id="4" name="Picture 3">
            <a:extLst>
              <a:ext uri="{FF2B5EF4-FFF2-40B4-BE49-F238E27FC236}">
                <a16:creationId xmlns:a16="http://schemas.microsoft.com/office/drawing/2014/main" id="{C73D4A53-70A8-48D2-B964-C1E4CC548D99}"/>
              </a:ext>
            </a:extLst>
          </p:cNvPr>
          <p:cNvPicPr>
            <a:picLocks noChangeAspect="1"/>
          </p:cNvPicPr>
          <p:nvPr/>
        </p:nvPicPr>
        <p:blipFill rotWithShape="1">
          <a:blip r:embed="rId2"/>
          <a:srcRect t="220" r="9222"/>
          <a:stretch/>
        </p:blipFill>
        <p:spPr>
          <a:xfrm>
            <a:off x="4769227" y="1753987"/>
            <a:ext cx="6218900" cy="3782086"/>
          </a:xfrm>
          <a:prstGeom prst="rect">
            <a:avLst/>
          </a:prstGeom>
          <a:ln w="38100">
            <a:solidFill>
              <a:schemeClr val="bg1">
                <a:lumMod val="50000"/>
              </a:schemeClr>
            </a:solidFill>
          </a:ln>
        </p:spPr>
      </p:pic>
      <p:pic>
        <p:nvPicPr>
          <p:cNvPr id="8" name="Picture 7">
            <a:extLst>
              <a:ext uri="{FF2B5EF4-FFF2-40B4-BE49-F238E27FC236}">
                <a16:creationId xmlns:a16="http://schemas.microsoft.com/office/drawing/2014/main" id="{C3A94DFB-7030-4115-B0A9-3B9098AF4EA1}"/>
              </a:ext>
            </a:extLst>
          </p:cNvPr>
          <p:cNvPicPr>
            <a:picLocks noChangeAspect="1"/>
          </p:cNvPicPr>
          <p:nvPr/>
        </p:nvPicPr>
        <p:blipFill>
          <a:blip r:embed="rId3"/>
          <a:stretch>
            <a:fillRect/>
          </a:stretch>
        </p:blipFill>
        <p:spPr>
          <a:xfrm>
            <a:off x="8678487" y="0"/>
            <a:ext cx="2485430" cy="1556775"/>
          </a:xfrm>
          <a:prstGeom prst="rect">
            <a:avLst/>
          </a:prstGeom>
        </p:spPr>
      </p:pic>
    </p:spTree>
    <p:extLst>
      <p:ext uri="{BB962C8B-B14F-4D97-AF65-F5344CB8AC3E}">
        <p14:creationId xmlns:p14="http://schemas.microsoft.com/office/powerpoint/2010/main" val="7928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luorescent test tubes">
            <a:extLst>
              <a:ext uri="{FF2B5EF4-FFF2-40B4-BE49-F238E27FC236}">
                <a16:creationId xmlns:a16="http://schemas.microsoft.com/office/drawing/2014/main" id="{77F4466C-63B5-418B-B859-EE205F75B79E}"/>
              </a:ext>
            </a:extLst>
          </p:cNvPr>
          <p:cNvPicPr>
            <a:picLocks noChangeAspect="1"/>
          </p:cNvPicPr>
          <p:nvPr/>
        </p:nvPicPr>
        <p:blipFill rotWithShape="1">
          <a:blip r:embed="rId2">
            <a:alphaModFix amt="40000"/>
          </a:blip>
          <a:srcRect t="11918" r="-2" b="3684"/>
          <a:stretch/>
        </p:blipFill>
        <p:spPr>
          <a:xfrm>
            <a:off x="20" y="-2"/>
            <a:ext cx="12191980" cy="6858000"/>
          </a:xfrm>
          <a:prstGeom prst="rect">
            <a:avLst/>
          </a:prstGeom>
        </p:spPr>
      </p:pic>
      <p:sp>
        <p:nvSpPr>
          <p:cNvPr id="2" name="Title 1">
            <a:extLst>
              <a:ext uri="{FF2B5EF4-FFF2-40B4-BE49-F238E27FC236}">
                <a16:creationId xmlns:a16="http://schemas.microsoft.com/office/drawing/2014/main" id="{7B742F71-E604-47AC-8ECA-6571A125D234}"/>
              </a:ext>
            </a:extLst>
          </p:cNvPr>
          <p:cNvSpPr>
            <a:spLocks noGrp="1"/>
          </p:cNvSpPr>
          <p:nvPr>
            <p:ph type="title"/>
          </p:nvPr>
        </p:nvSpPr>
        <p:spPr>
          <a:xfrm>
            <a:off x="140856" y="-2576334"/>
            <a:ext cx="9418320" cy="4041648"/>
          </a:xfrm>
        </p:spPr>
        <p:txBody>
          <a:bodyPr vert="horz" lIns="91440" tIns="45720" rIns="91440" bIns="45720" rtlCol="0" anchor="b">
            <a:normAutofit/>
          </a:bodyPr>
          <a:lstStyle/>
          <a:p>
            <a:pPr>
              <a:lnSpc>
                <a:spcPct val="85000"/>
              </a:lnSpc>
            </a:pPr>
            <a:r>
              <a:rPr lang="en-US" sz="7200" dirty="0">
                <a:latin typeface="Berlin Sans FB Demi"/>
              </a:rPr>
              <a:t>Abstract class </a:t>
            </a:r>
          </a:p>
        </p:txBody>
      </p:sp>
      <p:sp>
        <p:nvSpPr>
          <p:cNvPr id="4" name="TextBox 3">
            <a:extLst>
              <a:ext uri="{FF2B5EF4-FFF2-40B4-BE49-F238E27FC236}">
                <a16:creationId xmlns:a16="http://schemas.microsoft.com/office/drawing/2014/main" id="{57467293-83C7-439E-A953-C69FB216FA31}"/>
              </a:ext>
            </a:extLst>
          </p:cNvPr>
          <p:cNvSpPr txBox="1"/>
          <p:nvPr/>
        </p:nvSpPr>
        <p:spPr>
          <a:xfrm>
            <a:off x="396136" y="1897497"/>
            <a:ext cx="429224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Cambria Math"/>
                <a:ea typeface="+mn-lt"/>
                <a:cs typeface="+mn-lt"/>
              </a:rPr>
              <a:t>Abstract classes</a:t>
            </a:r>
            <a:r>
              <a:rPr lang="en-GB" sz="2400" dirty="0">
                <a:latin typeface="Cambria Math"/>
                <a:ea typeface="+mn-lt"/>
                <a:cs typeface="+mn-lt"/>
              </a:rPr>
              <a:t> and methods are when the parent </a:t>
            </a:r>
            <a:r>
              <a:rPr lang="en-GB" sz="2400" b="1" dirty="0">
                <a:latin typeface="Cambria Math"/>
                <a:ea typeface="+mn-lt"/>
                <a:cs typeface="+mn-lt"/>
              </a:rPr>
              <a:t>class</a:t>
            </a:r>
            <a:r>
              <a:rPr lang="en-GB" sz="2400" dirty="0">
                <a:latin typeface="Cambria Math"/>
                <a:ea typeface="+mn-lt"/>
                <a:cs typeface="+mn-lt"/>
              </a:rPr>
              <a:t> has a named method, but need its child </a:t>
            </a:r>
            <a:r>
              <a:rPr lang="en-GB" sz="2400" b="1" dirty="0">
                <a:latin typeface="Cambria Math"/>
                <a:ea typeface="+mn-lt"/>
                <a:cs typeface="+mn-lt"/>
              </a:rPr>
              <a:t>class</a:t>
            </a:r>
            <a:r>
              <a:rPr lang="en-GB" sz="2400" dirty="0">
                <a:latin typeface="Cambria Math"/>
                <a:ea typeface="+mn-lt"/>
                <a:cs typeface="+mn-lt"/>
              </a:rPr>
              <a:t>(es) to fill out the tasks. An </a:t>
            </a:r>
            <a:r>
              <a:rPr lang="en-GB" sz="2400" b="1" dirty="0">
                <a:latin typeface="Cambria Math"/>
                <a:ea typeface="+mn-lt"/>
                <a:cs typeface="+mn-lt"/>
              </a:rPr>
              <a:t>abstract class</a:t>
            </a:r>
            <a:r>
              <a:rPr lang="en-GB" sz="2400" dirty="0">
                <a:latin typeface="Cambria Math"/>
                <a:ea typeface="+mn-lt"/>
                <a:cs typeface="+mn-lt"/>
              </a:rPr>
              <a:t> is a </a:t>
            </a:r>
            <a:r>
              <a:rPr lang="en-GB" sz="2400" b="1" dirty="0">
                <a:latin typeface="Cambria Math"/>
                <a:ea typeface="+mn-lt"/>
                <a:cs typeface="+mn-lt"/>
              </a:rPr>
              <a:t>class</a:t>
            </a:r>
            <a:r>
              <a:rPr lang="en-GB" sz="2400" dirty="0">
                <a:latin typeface="Cambria Math"/>
                <a:ea typeface="+mn-lt"/>
                <a:cs typeface="+mn-lt"/>
              </a:rPr>
              <a:t> that contains at least one </a:t>
            </a:r>
            <a:r>
              <a:rPr lang="en-GB" sz="2400" b="1" dirty="0">
                <a:latin typeface="Cambria Math"/>
                <a:ea typeface="+mn-lt"/>
                <a:cs typeface="+mn-lt"/>
              </a:rPr>
              <a:t>abstract</a:t>
            </a:r>
            <a:r>
              <a:rPr lang="en-GB" sz="2400" dirty="0">
                <a:latin typeface="Cambria Math"/>
                <a:ea typeface="+mn-lt"/>
                <a:cs typeface="+mn-lt"/>
              </a:rPr>
              <a:t> method. An </a:t>
            </a:r>
            <a:r>
              <a:rPr lang="en-GB" sz="2400" b="1" dirty="0">
                <a:latin typeface="Cambria Math"/>
                <a:ea typeface="+mn-lt"/>
                <a:cs typeface="+mn-lt"/>
              </a:rPr>
              <a:t>abstract</a:t>
            </a:r>
            <a:r>
              <a:rPr lang="en-GB" sz="2400" dirty="0">
                <a:latin typeface="Cambria Math"/>
                <a:ea typeface="+mn-lt"/>
                <a:cs typeface="+mn-lt"/>
              </a:rPr>
              <a:t> method is a method that is declared, but not implemented in the code</a:t>
            </a:r>
            <a:endParaRPr lang="en-US" sz="2400" dirty="0">
              <a:latin typeface="Cambria Math"/>
            </a:endParaRPr>
          </a:p>
        </p:txBody>
      </p:sp>
      <p:pic>
        <p:nvPicPr>
          <p:cNvPr id="8" name="Picture 7">
            <a:extLst>
              <a:ext uri="{FF2B5EF4-FFF2-40B4-BE49-F238E27FC236}">
                <a16:creationId xmlns:a16="http://schemas.microsoft.com/office/drawing/2014/main" id="{78B390CD-3071-4B69-83CE-963E2D58EEDF}"/>
              </a:ext>
            </a:extLst>
          </p:cNvPr>
          <p:cNvPicPr>
            <a:picLocks noChangeAspect="1"/>
          </p:cNvPicPr>
          <p:nvPr/>
        </p:nvPicPr>
        <p:blipFill>
          <a:blip r:embed="rId3"/>
          <a:stretch>
            <a:fillRect/>
          </a:stretch>
        </p:blipFill>
        <p:spPr>
          <a:xfrm>
            <a:off x="4647815" y="2790118"/>
            <a:ext cx="7148049" cy="1277760"/>
          </a:xfrm>
          <a:prstGeom prst="rect">
            <a:avLst/>
          </a:prstGeom>
          <a:ln w="38100">
            <a:solidFill>
              <a:schemeClr val="tx1">
                <a:lumMod val="50000"/>
              </a:schemeClr>
            </a:solidFill>
          </a:ln>
        </p:spPr>
      </p:pic>
    </p:spTree>
    <p:extLst>
      <p:ext uri="{BB962C8B-B14F-4D97-AF65-F5344CB8AC3E}">
        <p14:creationId xmlns:p14="http://schemas.microsoft.com/office/powerpoint/2010/main" val="92267874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5" descr="Text&#10;&#10;Description automatically generated">
            <a:extLst>
              <a:ext uri="{FF2B5EF4-FFF2-40B4-BE49-F238E27FC236}">
                <a16:creationId xmlns:a16="http://schemas.microsoft.com/office/drawing/2014/main" id="{DF3595C8-E580-40D0-8C5D-619B1CC42E6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1000"/>
                    </a14:imgEffect>
                    <a14:imgEffect>
                      <a14:brightnessContrast bright="20000" contrast="20000"/>
                    </a14:imgEffect>
                  </a14:imgLayer>
                </a14:imgProps>
              </a:ext>
            </a:extLst>
          </a:blip>
          <a:stretch>
            <a:fillRect/>
          </a:stretch>
        </p:blipFill>
        <p:spPr>
          <a:xfrm>
            <a:off x="1169850" y="-8085"/>
            <a:ext cx="10176292" cy="6860873"/>
          </a:xfrm>
          <a:prstGeom prst="rect">
            <a:avLst/>
          </a:prstGeom>
        </p:spPr>
      </p:pic>
      <p:sp>
        <p:nvSpPr>
          <p:cNvPr id="14" name="Rectangle 13">
            <a:extLst>
              <a:ext uri="{FF2B5EF4-FFF2-40B4-BE49-F238E27FC236}">
                <a16:creationId xmlns:a16="http://schemas.microsoft.com/office/drawing/2014/main" id="{EBEAEC86-0CE0-4833-804E-A8A295072E36}"/>
              </a:ext>
            </a:extLst>
          </p:cNvPr>
          <p:cNvSpPr/>
          <p:nvPr/>
        </p:nvSpPr>
        <p:spPr>
          <a:xfrm>
            <a:off x="692091" y="-5210"/>
            <a:ext cx="3263658" cy="68579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7259370-B696-4A6B-AA7D-5BCC4569D271}"/>
              </a:ext>
            </a:extLst>
          </p:cNvPr>
          <p:cNvSpPr>
            <a:spLocks noGrp="1"/>
          </p:cNvSpPr>
          <p:nvPr>
            <p:ph type="title"/>
          </p:nvPr>
        </p:nvSpPr>
        <p:spPr>
          <a:xfrm>
            <a:off x="845857" y="-851767"/>
            <a:ext cx="3118967" cy="3151486"/>
          </a:xfrm>
        </p:spPr>
        <p:txBody>
          <a:bodyPr>
            <a:noAutofit/>
          </a:bodyPr>
          <a:lstStyle/>
          <a:p>
            <a:r>
              <a:rPr lang="en-GB" sz="4800" dirty="0">
                <a:solidFill>
                  <a:schemeClr val="bg1"/>
                </a:solidFill>
                <a:latin typeface="Berlin Sans FB Demi"/>
              </a:rPr>
              <a:t>Pure virtual function </a:t>
            </a:r>
          </a:p>
        </p:txBody>
      </p:sp>
      <p:sp>
        <p:nvSpPr>
          <p:cNvPr id="4" name="Rectangle 3">
            <a:extLst>
              <a:ext uri="{FF2B5EF4-FFF2-40B4-BE49-F238E27FC236}">
                <a16:creationId xmlns:a16="http://schemas.microsoft.com/office/drawing/2014/main" id="{FEF6EF82-2F1D-4DC9-92CA-38F41C9C6183}"/>
              </a:ext>
            </a:extLst>
          </p:cNvPr>
          <p:cNvSpPr/>
          <p:nvPr/>
        </p:nvSpPr>
        <p:spPr>
          <a:xfrm>
            <a:off x="2877" y="-4313"/>
            <a:ext cx="690112" cy="685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EED641F-2C66-4A07-B366-6CE15B515A9C}"/>
              </a:ext>
            </a:extLst>
          </p:cNvPr>
          <p:cNvSpPr txBox="1"/>
          <p:nvPr/>
        </p:nvSpPr>
        <p:spPr>
          <a:xfrm>
            <a:off x="845858" y="2498761"/>
            <a:ext cx="301124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ea typeface="+mn-lt"/>
                <a:cs typeface="+mn-lt"/>
              </a:rPr>
              <a:t>A pure virtual function (or abstract function) in C++ is a </a:t>
            </a:r>
            <a:r>
              <a:rPr lang="en-GB" u="sng" dirty="0">
                <a:solidFill>
                  <a:schemeClr val="bg1"/>
                </a:solidFill>
                <a:ea typeface="+mn-lt"/>
                <a:cs typeface="+mn-lt"/>
              </a:rPr>
              <a:t>virtual function </a:t>
            </a:r>
            <a:r>
              <a:rPr lang="en-GB" dirty="0">
                <a:solidFill>
                  <a:schemeClr val="bg1"/>
                </a:solidFill>
                <a:ea typeface="+mn-lt"/>
                <a:cs typeface="+mn-lt"/>
              </a:rPr>
              <a:t>for which we can have implementation, But we must override that function in the derived class, otherwise the derived class will also become abstract class </a:t>
            </a:r>
            <a:endParaRPr lang="en-US" dirty="0">
              <a:solidFill>
                <a:schemeClr val="bg1"/>
              </a:solidFill>
            </a:endParaRPr>
          </a:p>
        </p:txBody>
      </p:sp>
      <p:pic>
        <p:nvPicPr>
          <p:cNvPr id="5" name="Picture 4">
            <a:extLst>
              <a:ext uri="{FF2B5EF4-FFF2-40B4-BE49-F238E27FC236}">
                <a16:creationId xmlns:a16="http://schemas.microsoft.com/office/drawing/2014/main" id="{F1D831F7-62FE-43F9-A5FF-1DE9332F5B88}"/>
              </a:ext>
            </a:extLst>
          </p:cNvPr>
          <p:cNvPicPr>
            <a:picLocks noChangeAspect="1"/>
          </p:cNvPicPr>
          <p:nvPr/>
        </p:nvPicPr>
        <p:blipFill>
          <a:blip r:embed="rId4"/>
          <a:stretch>
            <a:fillRect/>
          </a:stretch>
        </p:blipFill>
        <p:spPr>
          <a:xfrm>
            <a:off x="4035314" y="2644400"/>
            <a:ext cx="7191472" cy="1285522"/>
          </a:xfrm>
          <a:prstGeom prst="rect">
            <a:avLst/>
          </a:prstGeom>
        </p:spPr>
      </p:pic>
    </p:spTree>
    <p:extLst>
      <p:ext uri="{BB962C8B-B14F-4D97-AF65-F5344CB8AC3E}">
        <p14:creationId xmlns:p14="http://schemas.microsoft.com/office/powerpoint/2010/main" val="2919885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06F38585-1925-4647-944F-08D57C9D8FC0}"/>
              </a:ext>
            </a:extLst>
          </p:cNvPr>
          <p:cNvPicPr>
            <a:picLocks noChangeAspect="1"/>
          </p:cNvPicPr>
          <p:nvPr/>
        </p:nvPicPr>
        <p:blipFill rotWithShape="1">
          <a:blip r:embed="rId2"/>
          <a:srcRect t="45189" b="2496"/>
          <a:stretch/>
        </p:blipFill>
        <p:spPr>
          <a:xfrm>
            <a:off x="457200" y="10"/>
            <a:ext cx="10835640" cy="4078951"/>
          </a:xfrm>
          <a:prstGeom prst="rect">
            <a:avLst/>
          </a:prstGeom>
        </p:spPr>
      </p:pic>
      <p:sp>
        <p:nvSpPr>
          <p:cNvPr id="18" name="Rectangle 1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CF575D68-1B79-46A3-8676-195856BA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E5774D-C76D-41C0-BCC3-3D238155D659}"/>
              </a:ext>
            </a:extLst>
          </p:cNvPr>
          <p:cNvSpPr>
            <a:spLocks noGrp="1"/>
          </p:cNvSpPr>
          <p:nvPr>
            <p:ph type="title"/>
          </p:nvPr>
        </p:nvSpPr>
        <p:spPr>
          <a:xfrm>
            <a:off x="526211" y="1576001"/>
            <a:ext cx="9777603" cy="1152524"/>
          </a:xfrm>
        </p:spPr>
        <p:txBody>
          <a:bodyPr vert="horz" lIns="91440" tIns="45720" rIns="91440" bIns="45720" rtlCol="0" anchor="b">
            <a:normAutofit/>
          </a:bodyPr>
          <a:lstStyle/>
          <a:p>
            <a:pPr>
              <a:lnSpc>
                <a:spcPct val="85000"/>
              </a:lnSpc>
            </a:pPr>
            <a:r>
              <a:rPr lang="en-US" sz="4800"/>
              <a:t>Acknowledgement </a:t>
            </a:r>
          </a:p>
        </p:txBody>
      </p:sp>
      <p:sp>
        <p:nvSpPr>
          <p:cNvPr id="22" name="Rectangle 21">
            <a:extLst>
              <a:ext uri="{FF2B5EF4-FFF2-40B4-BE49-F238E27FC236}">
                <a16:creationId xmlns:a16="http://schemas.microsoft.com/office/drawing/2014/main" id="{28E0418F-EF32-49B5-A0CF-7CE8D1664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A6414D57-AA94-44EB-8E2C-0E8B1A8D50BA}"/>
              </a:ext>
            </a:extLst>
          </p:cNvPr>
          <p:cNvSpPr txBox="1"/>
          <p:nvPr/>
        </p:nvSpPr>
        <p:spPr>
          <a:xfrm>
            <a:off x="669986" y="4178060"/>
            <a:ext cx="994625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ambria Math"/>
                <a:ea typeface="+mn-lt"/>
                <a:cs typeface="+mn-lt"/>
              </a:rPr>
              <a:t>I would like to express my special thanks of gratitude to my teacher Dr. Harshavardhanan who gave me the golden opportunity to do this wonderful project on the topic object oriented program(Employee management), which also helped me in doing a lot of Research and I came to know about so many new things I am really thankful to them.</a:t>
            </a:r>
            <a:br>
              <a:rPr lang="en-GB" sz="2000" dirty="0">
                <a:latin typeface="Cambria Math"/>
                <a:ea typeface="+mn-lt"/>
                <a:cs typeface="+mn-lt"/>
              </a:rPr>
            </a:br>
            <a:r>
              <a:rPr lang="en-GB" sz="2000" dirty="0">
                <a:latin typeface="Cambria Math"/>
                <a:ea typeface="+mn-lt"/>
                <a:cs typeface="+mn-lt"/>
              </a:rPr>
              <a:t>Secondly i would also like to thank  friends who helped me a lot in finalizing this project within the limited time frame.</a:t>
            </a:r>
            <a:endParaRPr lang="en-US" sz="2000" dirty="0">
              <a:latin typeface="Cambria Math"/>
            </a:endParaRPr>
          </a:p>
        </p:txBody>
      </p:sp>
    </p:spTree>
    <p:extLst>
      <p:ext uri="{BB962C8B-B14F-4D97-AF65-F5344CB8AC3E}">
        <p14:creationId xmlns:p14="http://schemas.microsoft.com/office/powerpoint/2010/main" val="2155384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6B829986-9D0D-459B-8A7F-08CFF20AAF62}"/>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4FDB0667-C208-4598-8BAA-E04F58C25100}"/>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Thank you </a:t>
            </a:r>
            <a:br>
              <a:rPr lang="en-US" sz="7200"/>
            </a:br>
            <a:endParaRPr lang="en-US" sz="7200"/>
          </a:p>
        </p:txBody>
      </p:sp>
    </p:spTree>
    <p:extLst>
      <p:ext uri="{BB962C8B-B14F-4D97-AF65-F5344CB8AC3E}">
        <p14:creationId xmlns:p14="http://schemas.microsoft.com/office/powerpoint/2010/main" val="8465719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Sketch of outdoor things">
            <a:extLst>
              <a:ext uri="{FF2B5EF4-FFF2-40B4-BE49-F238E27FC236}">
                <a16:creationId xmlns:a16="http://schemas.microsoft.com/office/drawing/2014/main" id="{0CC8DF24-011E-4A81-815F-3AE81AE6BE91}"/>
              </a:ext>
            </a:extLst>
          </p:cNvPr>
          <p:cNvPicPr>
            <a:picLocks noChangeAspect="1"/>
          </p:cNvPicPr>
          <p:nvPr/>
        </p:nvPicPr>
        <p:blipFill rotWithShape="1">
          <a:blip r:embed="rId2"/>
          <a:srcRect t="3181" b="3181"/>
          <a:stretch/>
        </p:blipFill>
        <p:spPr>
          <a:xfrm>
            <a:off x="57529" y="10"/>
            <a:ext cx="12069197" cy="6857990"/>
          </a:xfrm>
          <a:prstGeom prst="rect">
            <a:avLst/>
          </a:prstGeom>
        </p:spPr>
      </p:pic>
      <p:sp>
        <p:nvSpPr>
          <p:cNvPr id="50" name="Rectangle 49">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1D445FF3-CF85-487B-8666-BB7B2E0AD278}"/>
              </a:ext>
            </a:extLst>
          </p:cNvPr>
          <p:cNvSpPr>
            <a:spLocks noGrp="1"/>
          </p:cNvSpPr>
          <p:nvPr>
            <p:ph type="title"/>
          </p:nvPr>
        </p:nvSpPr>
        <p:spPr>
          <a:xfrm>
            <a:off x="4050889" y="365757"/>
            <a:ext cx="6784259" cy="1872825"/>
          </a:xfrm>
        </p:spPr>
        <p:txBody>
          <a:bodyPr vert="horz" lIns="91440" tIns="45720" rIns="91440" bIns="45720" rtlCol="0" anchor="b">
            <a:normAutofit/>
          </a:bodyPr>
          <a:lstStyle/>
          <a:p>
            <a:r>
              <a:rPr lang="en-US" dirty="0">
                <a:solidFill>
                  <a:schemeClr val="bg1"/>
                </a:solidFill>
                <a:latin typeface="Berlin Sans FB Demi"/>
              </a:rPr>
              <a:t>Contents</a:t>
            </a:r>
            <a:br>
              <a:rPr lang="en-US" dirty="0"/>
            </a:br>
            <a:endParaRPr lang="en-US">
              <a:solidFill>
                <a:schemeClr val="bg1"/>
              </a:solidFill>
            </a:endParaRPr>
          </a:p>
        </p:txBody>
      </p:sp>
      <p:sp>
        <p:nvSpPr>
          <p:cNvPr id="4" name="TextBox 3">
            <a:extLst>
              <a:ext uri="{FF2B5EF4-FFF2-40B4-BE49-F238E27FC236}">
                <a16:creationId xmlns:a16="http://schemas.microsoft.com/office/drawing/2014/main" id="{FABF3C74-613F-4457-B24B-86A6F5F1EBA9}"/>
              </a:ext>
            </a:extLst>
          </p:cNvPr>
          <p:cNvSpPr txBox="1"/>
          <p:nvPr/>
        </p:nvSpPr>
        <p:spPr>
          <a:xfrm>
            <a:off x="3907116" y="1898958"/>
            <a:ext cx="6928032" cy="451588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02870" indent="-285750" defTabSz="914400">
              <a:lnSpc>
                <a:spcPct val="90000"/>
              </a:lnSpc>
              <a:spcAft>
                <a:spcPts val="600"/>
              </a:spcAft>
              <a:buClr>
                <a:schemeClr val="accent1"/>
              </a:buClr>
              <a:buFont typeface="Wingdings"/>
              <a:buChar char="q"/>
            </a:pPr>
            <a:r>
              <a:rPr lang="en-US" sz="1600" dirty="0">
                <a:solidFill>
                  <a:schemeClr val="bg1"/>
                </a:solidFill>
              </a:rPr>
              <a:t>Basics of oops</a:t>
            </a:r>
            <a:endParaRPr lang="en-US" dirty="0"/>
          </a:p>
          <a:p>
            <a:pPr marL="102870" indent="-285750" defTabSz="914400">
              <a:lnSpc>
                <a:spcPct val="90000"/>
              </a:lnSpc>
              <a:spcAft>
                <a:spcPts val="600"/>
              </a:spcAft>
              <a:buClr>
                <a:schemeClr val="accent1"/>
              </a:buClr>
              <a:buFont typeface="Wingdings"/>
              <a:buChar char="q"/>
            </a:pPr>
            <a:r>
              <a:rPr lang="en-US" sz="1600" dirty="0">
                <a:solidFill>
                  <a:schemeClr val="bg1"/>
                </a:solidFill>
              </a:rPr>
              <a:t>Constructor</a:t>
            </a:r>
          </a:p>
          <a:p>
            <a:pPr marL="102870" indent="-285750" defTabSz="914400">
              <a:lnSpc>
                <a:spcPct val="90000"/>
              </a:lnSpc>
              <a:spcAft>
                <a:spcPts val="600"/>
              </a:spcAft>
              <a:buClr>
                <a:schemeClr val="accent1"/>
              </a:buClr>
              <a:buFont typeface="Wingdings"/>
              <a:buChar char="q"/>
            </a:pPr>
            <a:r>
              <a:rPr lang="en-US" sz="1600" dirty="0">
                <a:solidFill>
                  <a:schemeClr val="bg1"/>
                </a:solidFill>
              </a:rPr>
              <a:t>Destructor</a:t>
            </a:r>
          </a:p>
          <a:p>
            <a:pPr marL="102870" indent="-285750" defTabSz="914400">
              <a:lnSpc>
                <a:spcPct val="90000"/>
              </a:lnSpc>
              <a:spcAft>
                <a:spcPts val="600"/>
              </a:spcAft>
              <a:buClr>
                <a:schemeClr val="accent1"/>
              </a:buClr>
              <a:buFont typeface="Wingdings"/>
              <a:buChar char="q"/>
            </a:pPr>
            <a:r>
              <a:rPr lang="en-US" sz="1600" dirty="0">
                <a:solidFill>
                  <a:schemeClr val="bg1"/>
                </a:solidFill>
              </a:rPr>
              <a:t>Class</a:t>
            </a:r>
          </a:p>
          <a:p>
            <a:pPr marL="102870" indent="-285750" defTabSz="914400">
              <a:lnSpc>
                <a:spcPct val="90000"/>
              </a:lnSpc>
              <a:spcAft>
                <a:spcPts val="600"/>
              </a:spcAft>
              <a:buClr>
                <a:schemeClr val="accent1"/>
              </a:buClr>
              <a:buFont typeface="Wingdings"/>
              <a:buChar char="q"/>
            </a:pPr>
            <a:r>
              <a:rPr lang="en-US" sz="1600" dirty="0" err="1">
                <a:solidFill>
                  <a:schemeClr val="bg1"/>
                </a:solidFill>
              </a:rPr>
              <a:t>Uml</a:t>
            </a:r>
            <a:endParaRPr lang="en-US" sz="1600" dirty="0">
              <a:solidFill>
                <a:schemeClr val="bg1"/>
              </a:solidFill>
            </a:endParaRPr>
          </a:p>
          <a:p>
            <a:pPr marL="102870" indent="-285750" defTabSz="914400">
              <a:lnSpc>
                <a:spcPct val="90000"/>
              </a:lnSpc>
              <a:spcAft>
                <a:spcPts val="600"/>
              </a:spcAft>
              <a:buClr>
                <a:schemeClr val="accent1"/>
              </a:buClr>
              <a:buFont typeface="Wingdings"/>
              <a:buChar char="q"/>
            </a:pPr>
            <a:r>
              <a:rPr lang="en-US" sz="1600" dirty="0">
                <a:solidFill>
                  <a:schemeClr val="bg1"/>
                </a:solidFill>
              </a:rPr>
              <a:t>Inline function</a:t>
            </a:r>
          </a:p>
          <a:p>
            <a:pPr marL="102870" indent="-285750" defTabSz="914400">
              <a:lnSpc>
                <a:spcPct val="90000"/>
              </a:lnSpc>
              <a:spcAft>
                <a:spcPts val="600"/>
              </a:spcAft>
              <a:buClr>
                <a:schemeClr val="accent1"/>
              </a:buClr>
              <a:buFont typeface="Wingdings"/>
              <a:buChar char="q"/>
            </a:pPr>
            <a:r>
              <a:rPr lang="en-US" sz="1600" dirty="0">
                <a:solidFill>
                  <a:schemeClr val="bg1"/>
                </a:solidFill>
              </a:rPr>
              <a:t>Friend function</a:t>
            </a:r>
          </a:p>
          <a:p>
            <a:pPr marL="102870" indent="-285750" defTabSz="914400">
              <a:lnSpc>
                <a:spcPct val="90000"/>
              </a:lnSpc>
              <a:spcAft>
                <a:spcPts val="600"/>
              </a:spcAft>
              <a:buClr>
                <a:schemeClr val="accent1"/>
              </a:buClr>
              <a:buFont typeface="Wingdings"/>
              <a:buChar char="q"/>
            </a:pPr>
            <a:r>
              <a:rPr lang="en-US" sz="1600" dirty="0">
                <a:solidFill>
                  <a:schemeClr val="bg1"/>
                </a:solidFill>
              </a:rPr>
              <a:t>Operators overloading</a:t>
            </a:r>
          </a:p>
          <a:p>
            <a:pPr marL="102870" indent="-285750" defTabSz="914400">
              <a:lnSpc>
                <a:spcPct val="90000"/>
              </a:lnSpc>
              <a:spcAft>
                <a:spcPts val="600"/>
              </a:spcAft>
              <a:buClr>
                <a:schemeClr val="accent1"/>
              </a:buClr>
              <a:buFont typeface="Wingdings"/>
              <a:buChar char="q"/>
            </a:pPr>
            <a:r>
              <a:rPr lang="en-US" sz="1600" dirty="0">
                <a:solidFill>
                  <a:schemeClr val="bg1"/>
                </a:solidFill>
              </a:rPr>
              <a:t>Abstract class</a:t>
            </a:r>
          </a:p>
          <a:p>
            <a:pPr marL="102870" indent="-285750" defTabSz="914400">
              <a:lnSpc>
                <a:spcPct val="90000"/>
              </a:lnSpc>
              <a:spcAft>
                <a:spcPts val="600"/>
              </a:spcAft>
              <a:buClr>
                <a:schemeClr val="accent1"/>
              </a:buClr>
              <a:buFont typeface="Wingdings"/>
              <a:buChar char="q"/>
            </a:pPr>
            <a:r>
              <a:rPr lang="en-US" sz="1600" dirty="0">
                <a:solidFill>
                  <a:schemeClr val="bg1"/>
                </a:solidFill>
              </a:rPr>
              <a:t>Pure virtual function</a:t>
            </a:r>
          </a:p>
        </p:txBody>
      </p:sp>
    </p:spTree>
    <p:extLst>
      <p:ext uri="{BB962C8B-B14F-4D97-AF65-F5344CB8AC3E}">
        <p14:creationId xmlns:p14="http://schemas.microsoft.com/office/powerpoint/2010/main" val="20581499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kydivers make a formation above the clouds">
            <a:extLst>
              <a:ext uri="{FF2B5EF4-FFF2-40B4-BE49-F238E27FC236}">
                <a16:creationId xmlns:a16="http://schemas.microsoft.com/office/drawing/2014/main" id="{12874F87-C921-447F-99BE-2C1A8D4D8D65}"/>
              </a:ext>
            </a:extLst>
          </p:cNvPr>
          <p:cNvPicPr>
            <a:picLocks noChangeAspect="1"/>
          </p:cNvPicPr>
          <p:nvPr/>
        </p:nvPicPr>
        <p:blipFill rotWithShape="1">
          <a:blip r:embed="rId2">
            <a:duotone>
              <a:prstClr val="black"/>
              <a:schemeClr val="tx2">
                <a:tint val="45000"/>
                <a:satMod val="400000"/>
              </a:schemeClr>
            </a:duotone>
          </a:blip>
          <a:srcRect b="9020"/>
          <a:stretch/>
        </p:blipFill>
        <p:spPr>
          <a:xfrm>
            <a:off x="20" y="10"/>
            <a:ext cx="11292820" cy="6857990"/>
          </a:xfrm>
          <a:prstGeom prst="rect">
            <a:avLst/>
          </a:prstGeom>
        </p:spPr>
      </p:pic>
      <p:sp>
        <p:nvSpPr>
          <p:cNvPr id="13" name="Rectangle 14">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9DD51F37-3D22-478A-ADCE-6911CB42CAA0}"/>
              </a:ext>
            </a:extLst>
          </p:cNvPr>
          <p:cNvSpPr>
            <a:spLocks noGrp="1"/>
          </p:cNvSpPr>
          <p:nvPr>
            <p:ph type="title"/>
          </p:nvPr>
        </p:nvSpPr>
        <p:spPr>
          <a:xfrm>
            <a:off x="4050889" y="365757"/>
            <a:ext cx="6784259" cy="1872825"/>
          </a:xfrm>
        </p:spPr>
        <p:txBody>
          <a:bodyPr vert="horz" lIns="91440" tIns="45720" rIns="91440" bIns="45720" rtlCol="0" anchor="b">
            <a:normAutofit/>
          </a:bodyPr>
          <a:lstStyle/>
          <a:p>
            <a:r>
              <a:rPr lang="en-US" sz="4800" dirty="0">
                <a:solidFill>
                  <a:schemeClr val="bg1"/>
                </a:solidFill>
                <a:latin typeface="Berlin Sans FB Demi"/>
                <a:ea typeface="Cambria Math"/>
              </a:rPr>
              <a:t>Our Team</a:t>
            </a:r>
            <a:r>
              <a:rPr lang="en-US" dirty="0">
                <a:solidFill>
                  <a:schemeClr val="bg1"/>
                </a:solidFill>
              </a:rPr>
              <a:t> </a:t>
            </a:r>
          </a:p>
        </p:txBody>
      </p:sp>
      <p:sp>
        <p:nvSpPr>
          <p:cNvPr id="4" name="TextBox 3">
            <a:extLst>
              <a:ext uri="{FF2B5EF4-FFF2-40B4-BE49-F238E27FC236}">
                <a16:creationId xmlns:a16="http://schemas.microsoft.com/office/drawing/2014/main" id="{5AF912C8-2147-4794-A231-9D62D687386D}"/>
              </a:ext>
            </a:extLst>
          </p:cNvPr>
          <p:cNvSpPr txBox="1"/>
          <p:nvPr/>
        </p:nvSpPr>
        <p:spPr>
          <a:xfrm>
            <a:off x="4050889" y="2560316"/>
            <a:ext cx="6784259" cy="363887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02870" indent="-285750" defTabSz="914400">
              <a:spcAft>
                <a:spcPts val="600"/>
              </a:spcAft>
              <a:buClr>
                <a:schemeClr val="accent1"/>
              </a:buClr>
              <a:buFont typeface="Wingdings"/>
              <a:buChar char="q"/>
            </a:pPr>
            <a:r>
              <a:rPr lang="en-US" sz="2000" dirty="0">
                <a:solidFill>
                  <a:schemeClr val="bg1"/>
                </a:solidFill>
              </a:rPr>
              <a:t>Aviral Srivastava (20BCE11027)</a:t>
            </a:r>
          </a:p>
          <a:p>
            <a:pPr marL="102870" indent="-285750" defTabSz="914400">
              <a:spcAft>
                <a:spcPts val="600"/>
              </a:spcAft>
              <a:buClr>
                <a:schemeClr val="accent1"/>
              </a:buClr>
              <a:buFont typeface="Wingdings"/>
              <a:buChar char="q"/>
            </a:pPr>
            <a:r>
              <a:rPr lang="en-US" sz="2000" dirty="0">
                <a:solidFill>
                  <a:schemeClr val="bg1"/>
                </a:solidFill>
              </a:rPr>
              <a:t>Muskan Jain (20BCE10910)</a:t>
            </a:r>
          </a:p>
          <a:p>
            <a:pPr marL="102870" indent="-285750" defTabSz="914400">
              <a:spcAft>
                <a:spcPts val="600"/>
              </a:spcAft>
              <a:buClr>
                <a:schemeClr val="accent1"/>
              </a:buClr>
              <a:buFont typeface="Wingdings"/>
              <a:buChar char="q"/>
            </a:pPr>
            <a:r>
              <a:rPr lang="en-US" sz="2000" dirty="0">
                <a:solidFill>
                  <a:schemeClr val="bg1"/>
                </a:solidFill>
              </a:rPr>
              <a:t>Ansh Srivastava (20BCE10572) </a:t>
            </a:r>
          </a:p>
          <a:p>
            <a:pPr marL="102870" indent="-285750" defTabSz="914400">
              <a:spcAft>
                <a:spcPts val="600"/>
              </a:spcAft>
              <a:buClr>
                <a:schemeClr val="accent1"/>
              </a:buClr>
              <a:buFont typeface="Wingdings"/>
              <a:buChar char="q"/>
            </a:pPr>
            <a:endParaRPr lang="en-US" sz="2000" dirty="0">
              <a:solidFill>
                <a:schemeClr val="bg1"/>
              </a:solidFill>
            </a:endParaRPr>
          </a:p>
        </p:txBody>
      </p:sp>
    </p:spTree>
    <p:extLst>
      <p:ext uri="{BB962C8B-B14F-4D97-AF65-F5344CB8AC3E}">
        <p14:creationId xmlns:p14="http://schemas.microsoft.com/office/powerpoint/2010/main" val="91050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at empty education desk">
            <a:extLst>
              <a:ext uri="{FF2B5EF4-FFF2-40B4-BE49-F238E27FC236}">
                <a16:creationId xmlns:a16="http://schemas.microsoft.com/office/drawing/2014/main" id="{38368587-EBD2-45F3-BAD9-1701D193968A}"/>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harpenSoften amount="-44000"/>
                    </a14:imgEffect>
                  </a14:imgLayer>
                </a14:imgProps>
              </a:ext>
            </a:extLst>
          </a:blip>
          <a:srcRect t="15728" r="-2" b="-2"/>
          <a:stretch/>
        </p:blipFill>
        <p:spPr>
          <a:xfrm>
            <a:off x="20" y="-2"/>
            <a:ext cx="12191980" cy="6858000"/>
          </a:xfrm>
          <a:prstGeom prst="rect">
            <a:avLst/>
          </a:prstGeom>
        </p:spPr>
      </p:pic>
      <p:sp>
        <p:nvSpPr>
          <p:cNvPr id="2" name="Title 1">
            <a:extLst>
              <a:ext uri="{FF2B5EF4-FFF2-40B4-BE49-F238E27FC236}">
                <a16:creationId xmlns:a16="http://schemas.microsoft.com/office/drawing/2014/main" id="{B6D510F9-BEEB-4B66-A61D-B453FFF5D5D0}"/>
              </a:ext>
            </a:extLst>
          </p:cNvPr>
          <p:cNvSpPr>
            <a:spLocks noGrp="1"/>
          </p:cNvSpPr>
          <p:nvPr>
            <p:ph type="title"/>
          </p:nvPr>
        </p:nvSpPr>
        <p:spPr>
          <a:xfrm>
            <a:off x="583209" y="-2020824"/>
            <a:ext cx="9418320" cy="4041648"/>
          </a:xfrm>
        </p:spPr>
        <p:txBody>
          <a:bodyPr vert="horz" lIns="91440" tIns="45720" rIns="91440" bIns="45720" rtlCol="0" anchor="b">
            <a:normAutofit/>
          </a:bodyPr>
          <a:lstStyle/>
          <a:p>
            <a:pPr>
              <a:lnSpc>
                <a:spcPct val="85000"/>
              </a:lnSpc>
            </a:pPr>
            <a:r>
              <a:rPr lang="en-US" sz="7200" b="1" dirty="0"/>
              <a:t>Basics of oops</a:t>
            </a:r>
          </a:p>
        </p:txBody>
      </p:sp>
      <p:sp>
        <p:nvSpPr>
          <p:cNvPr id="4" name="TextBox 3">
            <a:extLst>
              <a:ext uri="{FF2B5EF4-FFF2-40B4-BE49-F238E27FC236}">
                <a16:creationId xmlns:a16="http://schemas.microsoft.com/office/drawing/2014/main" id="{96A0853D-4307-4CAB-B998-FB09D0139CE5}"/>
              </a:ext>
            </a:extLst>
          </p:cNvPr>
          <p:cNvSpPr txBox="1"/>
          <p:nvPr/>
        </p:nvSpPr>
        <p:spPr>
          <a:xfrm>
            <a:off x="705485" y="2600890"/>
            <a:ext cx="994625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200" b="1" dirty="0">
                <a:latin typeface="Cambria Math"/>
                <a:ea typeface="+mn-lt"/>
                <a:cs typeface="+mn-lt"/>
              </a:rPr>
              <a:t>Object-oriented programming</a:t>
            </a:r>
            <a:r>
              <a:rPr lang="en-GB" sz="2200" dirty="0">
                <a:latin typeface="Cambria Math"/>
                <a:ea typeface="+mn-lt"/>
                <a:cs typeface="+mn-lt"/>
              </a:rPr>
              <a:t> has four </a:t>
            </a:r>
            <a:r>
              <a:rPr lang="en-GB" sz="2200" b="1" dirty="0">
                <a:latin typeface="Cambria Math"/>
                <a:ea typeface="+mn-lt"/>
                <a:cs typeface="+mn-lt"/>
              </a:rPr>
              <a:t>basic</a:t>
            </a:r>
            <a:r>
              <a:rPr lang="en-GB" sz="2200" dirty="0">
                <a:latin typeface="Cambria Math"/>
                <a:ea typeface="+mn-lt"/>
                <a:cs typeface="+mn-lt"/>
              </a:rPr>
              <a:t> concepts: encapsulation, abstraction, inheritance and polymorphism. Even if these concepts seem incredibly complex, understanding the general framework of how they work will help you understand the </a:t>
            </a:r>
            <a:r>
              <a:rPr lang="en-GB" sz="2200" b="1" dirty="0">
                <a:latin typeface="Cambria Math"/>
                <a:ea typeface="+mn-lt"/>
                <a:cs typeface="+mn-lt"/>
              </a:rPr>
              <a:t>basics</a:t>
            </a:r>
            <a:r>
              <a:rPr lang="en-GB" sz="2200" dirty="0">
                <a:latin typeface="Cambria Math"/>
                <a:ea typeface="+mn-lt"/>
                <a:cs typeface="+mn-lt"/>
              </a:rPr>
              <a:t> of a computer program</a:t>
            </a:r>
            <a:endParaRPr lang="en-US" sz="2200" dirty="0">
              <a:latin typeface="Cambria Math"/>
            </a:endParaRPr>
          </a:p>
        </p:txBody>
      </p:sp>
    </p:spTree>
    <p:extLst>
      <p:ext uri="{BB962C8B-B14F-4D97-AF65-F5344CB8AC3E}">
        <p14:creationId xmlns:p14="http://schemas.microsoft.com/office/powerpoint/2010/main" val="39563045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5572-477C-4D81-A45F-570543A7F2E5}"/>
              </a:ext>
            </a:extLst>
          </p:cNvPr>
          <p:cNvSpPr>
            <a:spLocks noGrp="1"/>
          </p:cNvSpPr>
          <p:nvPr>
            <p:ph type="title"/>
          </p:nvPr>
        </p:nvSpPr>
        <p:spPr>
          <a:xfrm>
            <a:off x="1237489" y="-98636"/>
            <a:ext cx="4534047" cy="1550284"/>
          </a:xfrm>
        </p:spPr>
        <p:txBody>
          <a:bodyPr>
            <a:normAutofit/>
          </a:bodyPr>
          <a:lstStyle/>
          <a:p>
            <a:r>
              <a:rPr lang="en-GB" sz="4800" dirty="0">
                <a:latin typeface="Berlin Sans FB Demi"/>
              </a:rPr>
              <a:t>Constructor</a:t>
            </a:r>
          </a:p>
        </p:txBody>
      </p:sp>
      <p:sp>
        <p:nvSpPr>
          <p:cNvPr id="9" name="Rectangle 8">
            <a:extLst>
              <a:ext uri="{FF2B5EF4-FFF2-40B4-BE49-F238E27FC236}">
                <a16:creationId xmlns:a16="http://schemas.microsoft.com/office/drawing/2014/main" id="{50CF6C96-4596-4D83-A9F9-A3AB22AB4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4956E7AD-9F34-41F5-B9E9-43E93BC833BB}"/>
              </a:ext>
            </a:extLst>
          </p:cNvPr>
          <p:cNvSpPr>
            <a:spLocks noGrp="1"/>
          </p:cNvSpPr>
          <p:nvPr>
            <p:ph idx="1"/>
          </p:nvPr>
        </p:nvSpPr>
        <p:spPr>
          <a:xfrm>
            <a:off x="881248" y="2237116"/>
            <a:ext cx="4773285" cy="4054502"/>
          </a:xfrm>
        </p:spPr>
        <p:txBody>
          <a:bodyPr vert="horz" lIns="91440" tIns="45720" rIns="91440" bIns="45720" rtlCol="0" anchor="t">
            <a:normAutofit/>
          </a:bodyPr>
          <a:lstStyle/>
          <a:p>
            <a:pPr algn="ctr"/>
            <a:r>
              <a:rPr lang="en-GB" dirty="0">
                <a:ea typeface="+mn-lt"/>
                <a:cs typeface="+mn-lt"/>
              </a:rPr>
              <a:t>In class-based object-oriented programming, a </a:t>
            </a:r>
            <a:r>
              <a:rPr lang="en-GB" b="1" dirty="0">
                <a:ea typeface="+mn-lt"/>
                <a:cs typeface="+mn-lt"/>
              </a:rPr>
              <a:t>constructor</a:t>
            </a:r>
            <a:r>
              <a:rPr lang="en-GB" dirty="0">
                <a:ea typeface="+mn-lt"/>
                <a:cs typeface="+mn-lt"/>
              </a:rPr>
              <a:t>  is a special type of subroutine called to create an </a:t>
            </a:r>
            <a:r>
              <a:rPr lang="en-GB" dirty="0">
                <a:latin typeface="Calibri Light"/>
                <a:ea typeface="+mn-lt"/>
                <a:cs typeface="+mn-lt"/>
              </a:rPr>
              <a:t>object</a:t>
            </a:r>
            <a:r>
              <a:rPr lang="en-GB" dirty="0">
                <a:ea typeface="+mn-lt"/>
                <a:cs typeface="+mn-lt"/>
              </a:rPr>
              <a:t>. It prepares the new object for use, often accepting arguments that the constructor uses to set required member variables</a:t>
            </a:r>
            <a:endParaRPr lang="en-GB" dirty="0"/>
          </a:p>
        </p:txBody>
      </p:sp>
      <p:pic>
        <p:nvPicPr>
          <p:cNvPr id="7" name="Picture 6">
            <a:extLst>
              <a:ext uri="{FF2B5EF4-FFF2-40B4-BE49-F238E27FC236}">
                <a16:creationId xmlns:a16="http://schemas.microsoft.com/office/drawing/2014/main" id="{5E7F8668-8E94-429D-9237-C290CFF9E2FB}"/>
              </a:ext>
            </a:extLst>
          </p:cNvPr>
          <p:cNvPicPr>
            <a:picLocks noChangeAspect="1"/>
          </p:cNvPicPr>
          <p:nvPr/>
        </p:nvPicPr>
        <p:blipFill>
          <a:blip r:embed="rId2"/>
          <a:stretch>
            <a:fillRect/>
          </a:stretch>
        </p:blipFill>
        <p:spPr>
          <a:xfrm>
            <a:off x="5995979" y="2112926"/>
            <a:ext cx="5209577" cy="2151441"/>
          </a:xfrm>
          <a:prstGeom prst="rect">
            <a:avLst/>
          </a:prstGeom>
          <a:ln w="38100" cap="sq" cmpd="thickThin">
            <a:solidFill>
              <a:schemeClr val="bg1">
                <a:lumMod val="50000"/>
              </a:schemeClr>
            </a:solidFill>
            <a:prstDash val="solid"/>
            <a:miter lim="800000"/>
          </a:ln>
          <a:effectLst>
            <a:innerShdw blurRad="76200">
              <a:srgbClr val="000000"/>
            </a:innerShdw>
          </a:effectLst>
        </p:spPr>
      </p:pic>
      <p:pic>
        <p:nvPicPr>
          <p:cNvPr id="10" name="Picture 9">
            <a:extLst>
              <a:ext uri="{FF2B5EF4-FFF2-40B4-BE49-F238E27FC236}">
                <a16:creationId xmlns:a16="http://schemas.microsoft.com/office/drawing/2014/main" id="{BF30F3A9-FA4B-4906-A91B-F0C5CADF7B65}"/>
              </a:ext>
            </a:extLst>
          </p:cNvPr>
          <p:cNvPicPr>
            <a:picLocks noChangeAspect="1"/>
          </p:cNvPicPr>
          <p:nvPr/>
        </p:nvPicPr>
        <p:blipFill>
          <a:blip r:embed="rId3"/>
          <a:stretch>
            <a:fillRect/>
          </a:stretch>
        </p:blipFill>
        <p:spPr>
          <a:xfrm>
            <a:off x="8234307" y="0"/>
            <a:ext cx="3037752" cy="2021486"/>
          </a:xfrm>
          <a:prstGeom prst="rect">
            <a:avLst/>
          </a:prstGeom>
        </p:spPr>
      </p:pic>
    </p:spTree>
    <p:extLst>
      <p:ext uri="{BB962C8B-B14F-4D97-AF65-F5344CB8AC3E}">
        <p14:creationId xmlns:p14="http://schemas.microsoft.com/office/powerpoint/2010/main" val="3583771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DBB71-E2AA-49D9-B993-B09352A924FA}"/>
              </a:ext>
            </a:extLst>
          </p:cNvPr>
          <p:cNvSpPr>
            <a:spLocks noGrp="1"/>
          </p:cNvSpPr>
          <p:nvPr>
            <p:ph type="title"/>
          </p:nvPr>
        </p:nvSpPr>
        <p:spPr>
          <a:xfrm>
            <a:off x="7447354" y="138180"/>
            <a:ext cx="3075836" cy="1325562"/>
          </a:xfrm>
        </p:spPr>
        <p:txBody>
          <a:bodyPr>
            <a:normAutofit/>
          </a:bodyPr>
          <a:lstStyle/>
          <a:p>
            <a:r>
              <a:rPr lang="en-GB" sz="4000" dirty="0">
                <a:latin typeface="Berlin Sans FB Demi"/>
              </a:rPr>
              <a:t>Destructor</a:t>
            </a:r>
          </a:p>
        </p:txBody>
      </p:sp>
      <p:sp>
        <p:nvSpPr>
          <p:cNvPr id="3" name="Content Placeholder 2">
            <a:extLst>
              <a:ext uri="{FF2B5EF4-FFF2-40B4-BE49-F238E27FC236}">
                <a16:creationId xmlns:a16="http://schemas.microsoft.com/office/drawing/2014/main" id="{F502F864-AD69-47E3-9A8C-4C31F19E62F3}"/>
              </a:ext>
            </a:extLst>
          </p:cNvPr>
          <p:cNvSpPr>
            <a:spLocks noGrp="1"/>
          </p:cNvSpPr>
          <p:nvPr>
            <p:ph idx="1"/>
          </p:nvPr>
        </p:nvSpPr>
        <p:spPr>
          <a:xfrm>
            <a:off x="7447354" y="2100272"/>
            <a:ext cx="3622175" cy="4209260"/>
          </a:xfrm>
        </p:spPr>
        <p:txBody>
          <a:bodyPr vert="horz" lIns="91440" tIns="45720" rIns="91440" bIns="45720" rtlCol="0" anchor="t">
            <a:noAutofit/>
          </a:bodyPr>
          <a:lstStyle/>
          <a:p>
            <a:pPr marL="0" indent="0" algn="ctr">
              <a:buNone/>
            </a:pPr>
            <a:r>
              <a:rPr lang="en-GB" sz="2000" dirty="0">
                <a:latin typeface="Cambria Math"/>
                <a:ea typeface="Cambria Math"/>
                <a:cs typeface="Calibri Light"/>
              </a:rPr>
              <a:t>In object-oriented programming, a </a:t>
            </a:r>
            <a:r>
              <a:rPr lang="en-GB" sz="2000" b="1" dirty="0">
                <a:latin typeface="Cambria Math"/>
                <a:ea typeface="Cambria Math"/>
                <a:cs typeface="Calibri Light"/>
              </a:rPr>
              <a:t>destructor </a:t>
            </a:r>
            <a:r>
              <a:rPr lang="en-GB" sz="2000" dirty="0">
                <a:latin typeface="Cambria Math"/>
                <a:ea typeface="Cambria Math"/>
                <a:cs typeface="Calibri Light"/>
              </a:rPr>
              <a:t>is a method which is invoked mechanically just before the memory of the object is released. It can happen when its lifetime is bound to scope and the execution leaves the scope, when it is embedded in another object whose lifetime ends, or when it was allocated dynamically and is released explicitly.</a:t>
            </a:r>
            <a:endParaRPr lang="en-US" dirty="0">
              <a:latin typeface="Cambria Math"/>
              <a:ea typeface="Cambria Math"/>
            </a:endParaRPr>
          </a:p>
        </p:txBody>
      </p:sp>
      <p:pic>
        <p:nvPicPr>
          <p:cNvPr id="6" name="Picture 5">
            <a:extLst>
              <a:ext uri="{FF2B5EF4-FFF2-40B4-BE49-F238E27FC236}">
                <a16:creationId xmlns:a16="http://schemas.microsoft.com/office/drawing/2014/main" id="{C31CDB27-8EB6-431E-B4D0-DDCA399080B7}"/>
              </a:ext>
            </a:extLst>
          </p:cNvPr>
          <p:cNvPicPr>
            <a:picLocks noChangeAspect="1"/>
          </p:cNvPicPr>
          <p:nvPr/>
        </p:nvPicPr>
        <p:blipFill>
          <a:blip r:embed="rId2"/>
          <a:stretch>
            <a:fillRect/>
          </a:stretch>
        </p:blipFill>
        <p:spPr>
          <a:xfrm>
            <a:off x="314100" y="2860887"/>
            <a:ext cx="6376593" cy="1017001"/>
          </a:xfrm>
          <a:prstGeom prst="rect">
            <a:avLst/>
          </a:prstGeom>
          <a:ln w="57150">
            <a:solidFill>
              <a:schemeClr val="bg1">
                <a:lumMod val="50000"/>
              </a:schemeClr>
            </a:solidFill>
          </a:ln>
        </p:spPr>
      </p:pic>
      <p:pic>
        <p:nvPicPr>
          <p:cNvPr id="8" name="Picture 7">
            <a:extLst>
              <a:ext uri="{FF2B5EF4-FFF2-40B4-BE49-F238E27FC236}">
                <a16:creationId xmlns:a16="http://schemas.microsoft.com/office/drawing/2014/main" id="{297B13BB-A4BC-40F2-B8B6-B528E775B1F2}"/>
              </a:ext>
            </a:extLst>
          </p:cNvPr>
          <p:cNvPicPr>
            <a:picLocks noChangeAspect="1"/>
          </p:cNvPicPr>
          <p:nvPr/>
        </p:nvPicPr>
        <p:blipFill>
          <a:blip r:embed="rId3"/>
          <a:stretch>
            <a:fillRect/>
          </a:stretch>
        </p:blipFill>
        <p:spPr>
          <a:xfrm>
            <a:off x="0" y="122535"/>
            <a:ext cx="3114754" cy="2072727"/>
          </a:xfrm>
          <a:prstGeom prst="rect">
            <a:avLst/>
          </a:prstGeom>
        </p:spPr>
      </p:pic>
    </p:spTree>
    <p:extLst>
      <p:ext uri="{BB962C8B-B14F-4D97-AF65-F5344CB8AC3E}">
        <p14:creationId xmlns:p14="http://schemas.microsoft.com/office/powerpoint/2010/main" val="3582232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D192-E4D3-4BD9-B756-D52DC15EDCDA}"/>
              </a:ext>
            </a:extLst>
          </p:cNvPr>
          <p:cNvSpPr>
            <a:spLocks noGrp="1"/>
          </p:cNvSpPr>
          <p:nvPr>
            <p:ph type="title"/>
          </p:nvPr>
        </p:nvSpPr>
        <p:spPr>
          <a:xfrm>
            <a:off x="6872260" y="-367329"/>
            <a:ext cx="3075836" cy="1325562"/>
          </a:xfrm>
        </p:spPr>
        <p:txBody>
          <a:bodyPr>
            <a:normAutofit/>
          </a:bodyPr>
          <a:lstStyle/>
          <a:p>
            <a:r>
              <a:rPr lang="en-GB" sz="5400" dirty="0">
                <a:latin typeface="Berlin Sans FB Demi"/>
              </a:rPr>
              <a:t>Class</a:t>
            </a:r>
          </a:p>
        </p:txBody>
      </p:sp>
      <p:sp>
        <p:nvSpPr>
          <p:cNvPr id="3" name="Content Placeholder 2">
            <a:extLst>
              <a:ext uri="{FF2B5EF4-FFF2-40B4-BE49-F238E27FC236}">
                <a16:creationId xmlns:a16="http://schemas.microsoft.com/office/drawing/2014/main" id="{1184CFB7-EDDB-44B1-A030-C3500A0FCC7C}"/>
              </a:ext>
            </a:extLst>
          </p:cNvPr>
          <p:cNvSpPr>
            <a:spLocks noGrp="1"/>
          </p:cNvSpPr>
          <p:nvPr>
            <p:ph idx="1"/>
          </p:nvPr>
        </p:nvSpPr>
        <p:spPr>
          <a:xfrm>
            <a:off x="6872260" y="1524446"/>
            <a:ext cx="4082251" cy="4065486"/>
          </a:xfrm>
        </p:spPr>
        <p:txBody>
          <a:bodyPr vert="horz" lIns="91440" tIns="45720" rIns="91440" bIns="45720" rtlCol="0" anchor="t">
            <a:normAutofit/>
          </a:bodyPr>
          <a:lstStyle/>
          <a:p>
            <a:pPr marL="0" indent="0" algn="ctr">
              <a:buNone/>
            </a:pPr>
            <a:r>
              <a:rPr lang="en-GB" sz="2000" dirty="0">
                <a:latin typeface="Cambria Math"/>
                <a:ea typeface="+mn-lt"/>
                <a:cs typeface="+mn-lt"/>
              </a:rPr>
              <a:t>In object-oriented programming  a </a:t>
            </a:r>
            <a:r>
              <a:rPr lang="en-GB" sz="2000" b="1" dirty="0">
                <a:latin typeface="Cambria Math"/>
                <a:ea typeface="+mn-lt"/>
                <a:cs typeface="+mn-lt"/>
              </a:rPr>
              <a:t>class</a:t>
            </a:r>
            <a:r>
              <a:rPr lang="en-GB" sz="2000" dirty="0">
                <a:latin typeface="Cambria Math"/>
                <a:ea typeface="+mn-lt"/>
                <a:cs typeface="+mn-lt"/>
              </a:rPr>
              <a:t> is a blueprint for creating </a:t>
            </a:r>
            <a:r>
              <a:rPr lang="en-GB" sz="2000" b="1" dirty="0">
                <a:latin typeface="Cambria Math"/>
                <a:ea typeface="+mn-lt"/>
                <a:cs typeface="+mn-lt"/>
              </a:rPr>
              <a:t>objects</a:t>
            </a:r>
            <a:r>
              <a:rPr lang="en-GB" sz="2000" dirty="0">
                <a:latin typeface="Cambria Math"/>
                <a:ea typeface="+mn-lt"/>
                <a:cs typeface="+mn-lt"/>
              </a:rPr>
              <a:t> (a particular data structure), providing initial values for state (member variables or attributes), and implementations of behaviour (member functions or methods)</a:t>
            </a:r>
            <a:endParaRPr lang="en-US" sz="2000" dirty="0"/>
          </a:p>
          <a:p>
            <a:pPr marL="0" indent="0" algn="ctr">
              <a:buNone/>
            </a:pPr>
            <a:r>
              <a:rPr lang="en-GB" sz="2000" dirty="0">
                <a:latin typeface="Cambria Math"/>
                <a:ea typeface="+mn-lt"/>
                <a:cs typeface="+mn-lt"/>
              </a:rPr>
              <a:t>The class is a blueprint that defines a nature of a future object.</a:t>
            </a:r>
            <a:endParaRPr lang="en-GB" sz="2000" dirty="0">
              <a:latin typeface="Cambria Math"/>
              <a:ea typeface="Cambria Math"/>
            </a:endParaRPr>
          </a:p>
        </p:txBody>
      </p:sp>
      <p:pic>
        <p:nvPicPr>
          <p:cNvPr id="6" name="Picture 5">
            <a:extLst>
              <a:ext uri="{FF2B5EF4-FFF2-40B4-BE49-F238E27FC236}">
                <a16:creationId xmlns:a16="http://schemas.microsoft.com/office/drawing/2014/main" id="{DC0D179D-13A9-4CF3-B74F-6463783D5372}"/>
              </a:ext>
            </a:extLst>
          </p:cNvPr>
          <p:cNvPicPr>
            <a:picLocks noChangeAspect="1"/>
          </p:cNvPicPr>
          <p:nvPr/>
        </p:nvPicPr>
        <p:blipFill>
          <a:blip r:embed="rId2"/>
          <a:stretch>
            <a:fillRect/>
          </a:stretch>
        </p:blipFill>
        <p:spPr>
          <a:xfrm>
            <a:off x="102236" y="1075756"/>
            <a:ext cx="6770024" cy="4706488"/>
          </a:xfrm>
          <a:prstGeom prst="rect">
            <a:avLst/>
          </a:prstGeom>
          <a:ln w="38100">
            <a:solidFill>
              <a:schemeClr val="bg1">
                <a:lumMod val="50000"/>
              </a:schemeClr>
            </a:solidFill>
          </a:ln>
        </p:spPr>
      </p:pic>
    </p:spTree>
    <p:extLst>
      <p:ext uri="{BB962C8B-B14F-4D97-AF65-F5344CB8AC3E}">
        <p14:creationId xmlns:p14="http://schemas.microsoft.com/office/powerpoint/2010/main" val="790921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digital binary data on a screen">
            <a:extLst>
              <a:ext uri="{FF2B5EF4-FFF2-40B4-BE49-F238E27FC236}">
                <a16:creationId xmlns:a16="http://schemas.microsoft.com/office/drawing/2014/main" id="{DD43294B-A824-4067-85C0-413897289277}"/>
              </a:ext>
            </a:extLst>
          </p:cNvPr>
          <p:cNvPicPr>
            <a:picLocks noChangeAspect="1"/>
          </p:cNvPicPr>
          <p:nvPr/>
        </p:nvPicPr>
        <p:blipFill rotWithShape="1">
          <a:blip r:embed="rId2">
            <a:alphaModFix amt="40000"/>
          </a:blip>
          <a:srcRect r="-2" b="-2"/>
          <a:stretch/>
        </p:blipFill>
        <p:spPr>
          <a:xfrm>
            <a:off x="20" y="-300277"/>
            <a:ext cx="12191980" cy="6858000"/>
          </a:xfrm>
          <a:prstGeom prst="rect">
            <a:avLst/>
          </a:prstGeom>
        </p:spPr>
      </p:pic>
      <p:sp>
        <p:nvSpPr>
          <p:cNvPr id="2" name="Title 1">
            <a:extLst>
              <a:ext uri="{FF2B5EF4-FFF2-40B4-BE49-F238E27FC236}">
                <a16:creationId xmlns:a16="http://schemas.microsoft.com/office/drawing/2014/main" id="{A0669231-84DA-4C37-931E-CF9AB68C1160}"/>
              </a:ext>
            </a:extLst>
          </p:cNvPr>
          <p:cNvSpPr>
            <a:spLocks noGrp="1"/>
          </p:cNvSpPr>
          <p:nvPr>
            <p:ph type="title"/>
          </p:nvPr>
        </p:nvSpPr>
        <p:spPr>
          <a:xfrm>
            <a:off x="228600" y="-2628849"/>
            <a:ext cx="9418320" cy="4041648"/>
          </a:xfrm>
        </p:spPr>
        <p:txBody>
          <a:bodyPr vert="horz" lIns="91440" tIns="45720" rIns="91440" bIns="45720" rtlCol="0" anchor="b">
            <a:normAutofit/>
          </a:bodyPr>
          <a:lstStyle/>
          <a:p>
            <a:pPr>
              <a:lnSpc>
                <a:spcPct val="85000"/>
              </a:lnSpc>
            </a:pPr>
            <a:r>
              <a:rPr lang="en-US" sz="7200" dirty="0"/>
              <a:t>Uml</a:t>
            </a:r>
          </a:p>
        </p:txBody>
      </p:sp>
      <p:sp>
        <p:nvSpPr>
          <p:cNvPr id="4" name="TextBox 3">
            <a:extLst>
              <a:ext uri="{FF2B5EF4-FFF2-40B4-BE49-F238E27FC236}">
                <a16:creationId xmlns:a16="http://schemas.microsoft.com/office/drawing/2014/main" id="{69C24FB9-48CD-424F-AA4E-B39067056949}"/>
              </a:ext>
            </a:extLst>
          </p:cNvPr>
          <p:cNvSpPr txBox="1"/>
          <p:nvPr/>
        </p:nvSpPr>
        <p:spPr>
          <a:xfrm rot="-10800000" flipV="1">
            <a:off x="228600" y="1997837"/>
            <a:ext cx="425611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dirty="0">
                <a:latin typeface="Cambria Math"/>
                <a:ea typeface="+mn-lt"/>
                <a:cs typeface="+mn-lt"/>
              </a:rPr>
              <a:t>UML</a:t>
            </a:r>
            <a:r>
              <a:rPr lang="en-GB" sz="2000" dirty="0">
                <a:latin typeface="Cambria Math"/>
                <a:ea typeface="+mn-lt"/>
                <a:cs typeface="+mn-lt"/>
              </a:rPr>
              <a:t>, Unified Modelling Language, is a standard notation for the modelling of real-world objects as a first step in developing an </a:t>
            </a:r>
            <a:r>
              <a:rPr lang="en-GB" sz="2000" b="1" dirty="0">
                <a:latin typeface="Cambria Math"/>
                <a:ea typeface="+mn-lt"/>
                <a:cs typeface="+mn-lt"/>
              </a:rPr>
              <a:t>object oriented</a:t>
            </a:r>
            <a:r>
              <a:rPr lang="en-GB" sz="2000" dirty="0">
                <a:latin typeface="Cambria Math"/>
                <a:ea typeface="+mn-lt"/>
                <a:cs typeface="+mn-lt"/>
              </a:rPr>
              <a:t> program. It describes one consistent language for specifying, visualizing, constructing and documenting the artifacts of software systems</a:t>
            </a:r>
            <a:endParaRPr lang="en-US" sz="2000" dirty="0">
              <a:latin typeface="Cambria Math"/>
            </a:endParaRPr>
          </a:p>
        </p:txBody>
      </p:sp>
      <p:pic>
        <p:nvPicPr>
          <p:cNvPr id="6" name="Picture 5">
            <a:extLst>
              <a:ext uri="{FF2B5EF4-FFF2-40B4-BE49-F238E27FC236}">
                <a16:creationId xmlns:a16="http://schemas.microsoft.com/office/drawing/2014/main" id="{894A93E0-A6C3-4818-AED6-22FFBFB20425}"/>
              </a:ext>
            </a:extLst>
          </p:cNvPr>
          <p:cNvPicPr>
            <a:picLocks noChangeAspect="1"/>
          </p:cNvPicPr>
          <p:nvPr/>
        </p:nvPicPr>
        <p:blipFill>
          <a:blip r:embed="rId3"/>
          <a:stretch>
            <a:fillRect/>
          </a:stretch>
        </p:blipFill>
        <p:spPr>
          <a:xfrm>
            <a:off x="4937760" y="1142759"/>
            <a:ext cx="7055213" cy="4286470"/>
          </a:xfrm>
          <a:prstGeom prst="rect">
            <a:avLst/>
          </a:prstGeom>
          <a:ln w="38100">
            <a:solidFill>
              <a:schemeClr val="tx1">
                <a:lumMod val="95000"/>
              </a:schemeClr>
            </a:solidFill>
          </a:ln>
        </p:spPr>
      </p:pic>
    </p:spTree>
    <p:extLst>
      <p:ext uri="{BB962C8B-B14F-4D97-AF65-F5344CB8AC3E}">
        <p14:creationId xmlns:p14="http://schemas.microsoft.com/office/powerpoint/2010/main" val="276680188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a:extLst>
              <a:ext uri="{FF2B5EF4-FFF2-40B4-BE49-F238E27FC236}">
                <a16:creationId xmlns:a16="http://schemas.microsoft.com/office/drawing/2014/main" id="{22D982D4-2536-4421-A3B2-A1A256DC3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pic>
        <p:nvPicPr>
          <p:cNvPr id="8" name="Picture 4" descr="Close-up of a calculator keypad">
            <a:extLst>
              <a:ext uri="{FF2B5EF4-FFF2-40B4-BE49-F238E27FC236}">
                <a16:creationId xmlns:a16="http://schemas.microsoft.com/office/drawing/2014/main" id="{C13AE60E-A976-4353-ABA0-5CEF40D9720A}"/>
              </a:ext>
            </a:extLst>
          </p:cNvPr>
          <p:cNvPicPr>
            <a:picLocks noChangeAspect="1"/>
          </p:cNvPicPr>
          <p:nvPr/>
        </p:nvPicPr>
        <p:blipFill rotWithShape="1">
          <a:blip r:embed="rId2"/>
          <a:srcRect l="14690" r="21173" b="4"/>
          <a:stretch/>
        </p:blipFill>
        <p:spPr>
          <a:xfrm>
            <a:off x="4654295" y="10"/>
            <a:ext cx="6638545" cy="6857990"/>
          </a:xfrm>
          <a:prstGeom prst="rect">
            <a:avLst/>
          </a:prstGeom>
        </p:spPr>
      </p:pic>
      <p:sp>
        <p:nvSpPr>
          <p:cNvPr id="13" name="Rectangle 12">
            <a:extLst>
              <a:ext uri="{FF2B5EF4-FFF2-40B4-BE49-F238E27FC236}">
                <a16:creationId xmlns:a16="http://schemas.microsoft.com/office/drawing/2014/main" id="{FD524136-2AA1-46F5-A843-66E9B20F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663854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71C609A-5482-46FA-AF8E-230009FD52CC}"/>
              </a:ext>
            </a:extLst>
          </p:cNvPr>
          <p:cNvSpPr>
            <a:spLocks noGrp="1"/>
          </p:cNvSpPr>
          <p:nvPr>
            <p:ph type="title"/>
          </p:nvPr>
        </p:nvSpPr>
        <p:spPr>
          <a:xfrm>
            <a:off x="1500334" y="-788167"/>
            <a:ext cx="2940560" cy="2407968"/>
          </a:xfrm>
        </p:spPr>
        <p:txBody>
          <a:bodyPr vert="horz" lIns="91440" tIns="45720" rIns="91440" bIns="45720" rtlCol="0" anchor="b">
            <a:noAutofit/>
          </a:bodyPr>
          <a:lstStyle/>
          <a:p>
            <a:pPr>
              <a:lnSpc>
                <a:spcPct val="85000"/>
              </a:lnSpc>
            </a:pPr>
            <a:r>
              <a:rPr lang="en-US" sz="5400" dirty="0">
                <a:solidFill>
                  <a:srgbClr val="FFFFFF"/>
                </a:solidFill>
                <a:latin typeface="Berlin Sans FB Demi"/>
              </a:rPr>
              <a:t> Inline</a:t>
            </a:r>
            <a:br>
              <a:rPr lang="en-US" sz="5400" dirty="0">
                <a:latin typeface="Berlin Sans FB Demi"/>
              </a:rPr>
            </a:br>
            <a:r>
              <a:rPr lang="en-US" sz="5400" dirty="0">
                <a:solidFill>
                  <a:srgbClr val="FFFFFF"/>
                </a:solidFill>
                <a:latin typeface="Berlin Sans FB Demi"/>
              </a:rPr>
              <a:t> function</a:t>
            </a:r>
          </a:p>
        </p:txBody>
      </p:sp>
      <p:sp>
        <p:nvSpPr>
          <p:cNvPr id="15" name="Rectangle 14">
            <a:extLst>
              <a:ext uri="{FF2B5EF4-FFF2-40B4-BE49-F238E27FC236}">
                <a16:creationId xmlns:a16="http://schemas.microsoft.com/office/drawing/2014/main" id="{E4386D1F-5841-4698-A90D-5EC11CE9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TextBox 3">
            <a:extLst>
              <a:ext uri="{FF2B5EF4-FFF2-40B4-BE49-F238E27FC236}">
                <a16:creationId xmlns:a16="http://schemas.microsoft.com/office/drawing/2014/main" id="{AD537570-A7D0-446D-A5ED-D7326AC570FE}"/>
              </a:ext>
            </a:extLst>
          </p:cNvPr>
          <p:cNvSpPr txBox="1"/>
          <p:nvPr/>
        </p:nvSpPr>
        <p:spPr>
          <a:xfrm>
            <a:off x="1341818" y="1984501"/>
            <a:ext cx="3367363" cy="378565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solidFill>
                  <a:schemeClr val="bg1"/>
                </a:solidFill>
                <a:latin typeface="Cambria Math"/>
                <a:ea typeface="+mn-lt"/>
                <a:cs typeface="+mn-lt"/>
              </a:rPr>
              <a:t>C++ </a:t>
            </a:r>
            <a:r>
              <a:rPr lang="en-GB" sz="2000" b="1" dirty="0">
                <a:solidFill>
                  <a:schemeClr val="bg1"/>
                </a:solidFill>
                <a:latin typeface="Cambria Math"/>
                <a:ea typeface="+mn-lt"/>
                <a:cs typeface="+mn-lt"/>
              </a:rPr>
              <a:t>inline function</a:t>
            </a:r>
            <a:r>
              <a:rPr lang="en-GB" sz="2000" dirty="0">
                <a:solidFill>
                  <a:schemeClr val="bg1"/>
                </a:solidFill>
                <a:latin typeface="Cambria Math"/>
                <a:ea typeface="+mn-lt"/>
                <a:cs typeface="+mn-lt"/>
              </a:rPr>
              <a:t> is powerful concept that is commonly used with classes. If a </a:t>
            </a:r>
            <a:r>
              <a:rPr lang="en-GB" sz="2000" b="1" dirty="0">
                <a:solidFill>
                  <a:schemeClr val="bg1"/>
                </a:solidFill>
                <a:latin typeface="Cambria Math"/>
                <a:ea typeface="+mn-lt"/>
                <a:cs typeface="+mn-lt"/>
              </a:rPr>
              <a:t>function</a:t>
            </a:r>
            <a:r>
              <a:rPr lang="en-GB" sz="2000" dirty="0">
                <a:solidFill>
                  <a:schemeClr val="bg1"/>
                </a:solidFill>
                <a:latin typeface="Cambria Math"/>
                <a:ea typeface="+mn-lt"/>
                <a:cs typeface="+mn-lt"/>
              </a:rPr>
              <a:t> is </a:t>
            </a:r>
            <a:r>
              <a:rPr lang="en-GB" sz="2000" b="1" dirty="0">
                <a:solidFill>
                  <a:schemeClr val="bg1"/>
                </a:solidFill>
                <a:latin typeface="Cambria Math"/>
                <a:ea typeface="+mn-lt"/>
                <a:cs typeface="+mn-lt"/>
              </a:rPr>
              <a:t>inline</a:t>
            </a:r>
            <a:r>
              <a:rPr lang="en-GB" sz="2000" dirty="0">
                <a:solidFill>
                  <a:schemeClr val="bg1"/>
                </a:solidFill>
                <a:latin typeface="Cambria Math"/>
                <a:ea typeface="+mn-lt"/>
                <a:cs typeface="+mn-lt"/>
              </a:rPr>
              <a:t>, the compiler places a copy of the code of that </a:t>
            </a:r>
            <a:r>
              <a:rPr lang="en-GB" sz="2000" b="1" dirty="0">
                <a:solidFill>
                  <a:schemeClr val="bg1"/>
                </a:solidFill>
                <a:latin typeface="Cambria Math"/>
                <a:ea typeface="+mn-lt"/>
                <a:cs typeface="+mn-lt"/>
              </a:rPr>
              <a:t>function</a:t>
            </a:r>
            <a:r>
              <a:rPr lang="en-GB" sz="2000" dirty="0">
                <a:solidFill>
                  <a:schemeClr val="bg1"/>
                </a:solidFill>
                <a:latin typeface="Cambria Math"/>
                <a:ea typeface="+mn-lt"/>
                <a:cs typeface="+mn-lt"/>
              </a:rPr>
              <a:t> at each point where the </a:t>
            </a:r>
            <a:r>
              <a:rPr lang="en-GB" sz="2000" b="1" dirty="0">
                <a:solidFill>
                  <a:schemeClr val="bg1"/>
                </a:solidFill>
                <a:latin typeface="Cambria Math"/>
                <a:ea typeface="+mn-lt"/>
                <a:cs typeface="+mn-lt"/>
              </a:rPr>
              <a:t>function</a:t>
            </a:r>
            <a:r>
              <a:rPr lang="en-GB" sz="2000" dirty="0">
                <a:solidFill>
                  <a:schemeClr val="bg1"/>
                </a:solidFill>
                <a:latin typeface="Cambria Math"/>
                <a:ea typeface="+mn-lt"/>
                <a:cs typeface="+mn-lt"/>
              </a:rPr>
              <a:t> is called at compile time. ... The compiler can ignore the </a:t>
            </a:r>
            <a:r>
              <a:rPr lang="en-GB" sz="2000" b="1" dirty="0">
                <a:solidFill>
                  <a:schemeClr val="bg1"/>
                </a:solidFill>
                <a:latin typeface="Cambria Math"/>
                <a:ea typeface="+mn-lt"/>
                <a:cs typeface="+mn-lt"/>
              </a:rPr>
              <a:t>inline</a:t>
            </a:r>
            <a:r>
              <a:rPr lang="en-GB" sz="2000" dirty="0">
                <a:solidFill>
                  <a:schemeClr val="bg1"/>
                </a:solidFill>
                <a:latin typeface="Cambria Math"/>
                <a:ea typeface="+mn-lt"/>
                <a:cs typeface="+mn-lt"/>
              </a:rPr>
              <a:t> qualifier in case defined </a:t>
            </a:r>
            <a:r>
              <a:rPr lang="en-GB" sz="2000" b="1" dirty="0">
                <a:solidFill>
                  <a:schemeClr val="bg1"/>
                </a:solidFill>
                <a:latin typeface="Cambria Math"/>
                <a:ea typeface="+mn-lt"/>
                <a:cs typeface="+mn-lt"/>
              </a:rPr>
              <a:t>function</a:t>
            </a:r>
            <a:r>
              <a:rPr lang="en-GB" sz="2000" dirty="0">
                <a:solidFill>
                  <a:schemeClr val="bg1"/>
                </a:solidFill>
                <a:latin typeface="Cambria Math"/>
                <a:ea typeface="+mn-lt"/>
                <a:cs typeface="+mn-lt"/>
              </a:rPr>
              <a:t> is more than a line.</a:t>
            </a:r>
            <a:endParaRPr lang="en-US" sz="2000" dirty="0">
              <a:solidFill>
                <a:schemeClr val="bg1"/>
              </a:solidFill>
              <a:latin typeface="Cambria Math"/>
            </a:endParaRPr>
          </a:p>
        </p:txBody>
      </p:sp>
      <p:pic>
        <p:nvPicPr>
          <p:cNvPr id="5" name="Picture 4">
            <a:extLst>
              <a:ext uri="{FF2B5EF4-FFF2-40B4-BE49-F238E27FC236}">
                <a16:creationId xmlns:a16="http://schemas.microsoft.com/office/drawing/2014/main" id="{0E6B2DFB-80C2-4627-BD9A-DAB5D3E0AABC}"/>
              </a:ext>
            </a:extLst>
          </p:cNvPr>
          <p:cNvPicPr>
            <a:picLocks noChangeAspect="1"/>
          </p:cNvPicPr>
          <p:nvPr/>
        </p:nvPicPr>
        <p:blipFill>
          <a:blip r:embed="rId3"/>
          <a:stretch>
            <a:fillRect/>
          </a:stretch>
        </p:blipFill>
        <p:spPr>
          <a:xfrm>
            <a:off x="5106677" y="2152368"/>
            <a:ext cx="5939732" cy="3101276"/>
          </a:xfrm>
          <a:prstGeom prst="rect">
            <a:avLst/>
          </a:prstGeom>
          <a:ln w="28575">
            <a:solidFill>
              <a:schemeClr val="bg1">
                <a:lumMod val="50000"/>
              </a:schemeClr>
            </a:solidFill>
          </a:ln>
        </p:spPr>
      </p:pic>
    </p:spTree>
    <p:extLst>
      <p:ext uri="{BB962C8B-B14F-4D97-AF65-F5344CB8AC3E}">
        <p14:creationId xmlns:p14="http://schemas.microsoft.com/office/powerpoint/2010/main" val="340103198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119B9138718A4C836B4CA527B0F755" ma:contentTypeVersion="6" ma:contentTypeDescription="Create a new document." ma:contentTypeScope="" ma:versionID="72b9fba8c7bdd281ac7409e06e695ec9">
  <xsd:schema xmlns:xsd="http://www.w3.org/2001/XMLSchema" xmlns:xs="http://www.w3.org/2001/XMLSchema" xmlns:p="http://schemas.microsoft.com/office/2006/metadata/properties" xmlns:ns2="5fbc5e06-6cf0-4076-afce-3b4800f3a0ec" targetNamespace="http://schemas.microsoft.com/office/2006/metadata/properties" ma:root="true" ma:fieldsID="85bb6d043ecc39ac2c2325dcfe59e251" ns2:_="">
    <xsd:import namespace="5fbc5e06-6cf0-4076-afce-3b4800f3a0e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bc5e06-6cf0-4076-afce-3b4800f3a0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5D157F-0704-4EB3-9A25-62F0B2BA71C8}"/>
</file>

<file path=customXml/itemProps2.xml><?xml version="1.0" encoding="utf-8"?>
<ds:datastoreItem xmlns:ds="http://schemas.openxmlformats.org/officeDocument/2006/customXml" ds:itemID="{46EED469-19EE-4930-82A9-600FA62C9E03}"/>
</file>

<file path=customXml/itemProps3.xml><?xml version="1.0" encoding="utf-8"?>
<ds:datastoreItem xmlns:ds="http://schemas.openxmlformats.org/officeDocument/2006/customXml" ds:itemID="{A74173DC-34CA-43BE-9FB8-2F4C277A40BA}"/>
</file>

<file path=docProps/app.xml><?xml version="1.0" encoding="utf-8"?>
<Properties xmlns="http://schemas.openxmlformats.org/officeDocument/2006/extended-properties" xmlns:vt="http://schemas.openxmlformats.org/officeDocument/2006/docPropsVTypes">
  <Template>Celestial</Template>
  <TotalTime>48</TotalTime>
  <Words>675</Words>
  <Application>Microsoft Office PowerPoint</Application>
  <PresentationFormat>Widescreen</PresentationFormat>
  <Paragraphs>41</Paragraphs>
  <Slides>15</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Bell MT</vt:lpstr>
      <vt:lpstr>Berlin Sans FB Demi</vt:lpstr>
      <vt:lpstr>Calibri Light</vt:lpstr>
      <vt:lpstr>Cambria Math</vt:lpstr>
      <vt:lpstr>Century Schoolbook</vt:lpstr>
      <vt:lpstr>Wingdings</vt:lpstr>
      <vt:lpstr>Wingdings 2</vt:lpstr>
      <vt:lpstr>View</vt:lpstr>
      <vt:lpstr>Object oriented program project</vt:lpstr>
      <vt:lpstr>Contents </vt:lpstr>
      <vt:lpstr>Our Team </vt:lpstr>
      <vt:lpstr>Basics of oops</vt:lpstr>
      <vt:lpstr>Constructor</vt:lpstr>
      <vt:lpstr>Destructor</vt:lpstr>
      <vt:lpstr>Class</vt:lpstr>
      <vt:lpstr>Uml</vt:lpstr>
      <vt:lpstr> Inline  function</vt:lpstr>
      <vt:lpstr>Friend  function </vt:lpstr>
      <vt:lpstr>PowerPoint Presentation</vt:lpstr>
      <vt:lpstr>Abstract class </vt:lpstr>
      <vt:lpstr>Pure virtual function </vt:lpstr>
      <vt:lpstr>Acknowledgement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ansh srivastava</cp:lastModifiedBy>
  <cp:revision>646</cp:revision>
  <dcterms:created xsi:type="dcterms:W3CDTF">2021-05-04T11:22:33Z</dcterms:created>
  <dcterms:modified xsi:type="dcterms:W3CDTF">2021-05-05T14:50:01Z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0x010100EC119B9138718A4C836B4CA527B0F755</vt:lpwstr>
  </property>
</Properties>
</file>